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9" r:id="rId5"/>
  </p:sldMasterIdLst>
  <p:handoutMasterIdLst>
    <p:handoutMasterId r:id="rId28"/>
  </p:handoutMasterIdLst>
  <p:sldIdLst>
    <p:sldId id="256" r:id="rId6"/>
    <p:sldId id="502" r:id="rId7"/>
    <p:sldId id="503" r:id="rId8"/>
    <p:sldId id="504" r:id="rId9"/>
    <p:sldId id="505" r:id="rId10"/>
    <p:sldId id="506" r:id="rId11"/>
    <p:sldId id="507" r:id="rId12"/>
    <p:sldId id="508" r:id="rId13"/>
    <p:sldId id="509" r:id="rId14"/>
    <p:sldId id="510" r:id="rId15"/>
    <p:sldId id="511" r:id="rId16"/>
    <p:sldId id="512" r:id="rId17"/>
    <p:sldId id="513" r:id="rId18"/>
    <p:sldId id="514" r:id="rId19"/>
    <p:sldId id="515" r:id="rId20"/>
    <p:sldId id="516" r:id="rId21"/>
    <p:sldId id="517" r:id="rId22"/>
    <p:sldId id="518" r:id="rId23"/>
    <p:sldId id="519" r:id="rId24"/>
    <p:sldId id="520" r:id="rId25"/>
    <p:sldId id="521" r:id="rId26"/>
    <p:sldId id="522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ian Tavares" initials="GT" lastIdx="10" clrIdx="0">
    <p:extLst>
      <p:ext uri="{19B8F6BF-5375-455C-9EA6-DF929625EA0E}">
        <p15:presenceInfo xmlns:p15="http://schemas.microsoft.com/office/powerpoint/2012/main" userId="S-1-5-21-1244020187-519449412-911163043-17293" providerId="AD"/>
      </p:ext>
    </p:extLst>
  </p:cmAuthor>
  <p:cmAuthor id="2" name="David Kendall" initials="DK" lastIdx="4" clrIdx="1">
    <p:extLst>
      <p:ext uri="{19B8F6BF-5375-455C-9EA6-DF929625EA0E}">
        <p15:presenceInfo xmlns:p15="http://schemas.microsoft.com/office/powerpoint/2012/main" userId="S-1-5-21-1244020187-519449412-911163043-23115" providerId="AD"/>
      </p:ext>
    </p:extLst>
  </p:cmAuthor>
  <p:cmAuthor id="3" name="David Kendall" initials="DK [2]" lastIdx="1" clrIdx="2">
    <p:extLst>
      <p:ext uri="{19B8F6BF-5375-455C-9EA6-DF929625EA0E}">
        <p15:presenceInfo xmlns:p15="http://schemas.microsoft.com/office/powerpoint/2012/main" userId="S::david.kendall@cadmusgroup.com::58806243-4d19-4b13-b885-b469f347d1f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8431"/>
    <a:srgbClr val="575757"/>
    <a:srgbClr val="57AC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368" autoAdjust="0"/>
    <p:restoredTop sz="86463" autoAdjust="0"/>
  </p:normalViewPr>
  <p:slideViewPr>
    <p:cSldViewPr snapToGrid="0">
      <p:cViewPr varScale="1">
        <p:scale>
          <a:sx n="54" d="100"/>
          <a:sy n="54" d="100"/>
        </p:scale>
        <p:origin x="1036" y="52"/>
      </p:cViewPr>
      <p:guideLst/>
    </p:cSldViewPr>
  </p:slideViewPr>
  <p:outlineViewPr>
    <p:cViewPr>
      <p:scale>
        <a:sx n="33" d="100"/>
        <a:sy n="33" d="100"/>
      </p:scale>
      <p:origin x="0" y="-32150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3840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presProps" Target="presProps.xml"/><Relationship Id="rId8" Type="http://schemas.openxmlformats.org/officeDocument/2006/relationships/slide" Target="slides/slide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E9AFAD3-F3BD-4395-8F77-9999A3AF0AE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8F1A46B-586F-4CBE-9952-6BEDC60891D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A48505-E7EB-4B8F-BF8D-66EAD648D0DD}" type="datetimeFigureOut">
              <a:rPr lang="en-US" smtClean="0"/>
              <a:t>4/7/2021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ABE23D6-7DAB-4005-B034-4AFEE3EA5A2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2F3BB4C-A847-42FD-8740-E25E0B7BB7A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379F10-0CE8-46B5-BCEC-A8D128FCB86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31335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B86B7D5-9D73-41BF-83DA-82B7B0CE3957}"/>
              </a:ext>
            </a:extLst>
          </p:cNvPr>
          <p:cNvSpPr/>
          <p:nvPr userDrawn="1"/>
        </p:nvSpPr>
        <p:spPr>
          <a:xfrm>
            <a:off x="0" y="-2388"/>
            <a:ext cx="9144000" cy="5514975"/>
          </a:xfrm>
          <a:prstGeom prst="rect">
            <a:avLst/>
          </a:prstGeom>
          <a:solidFill>
            <a:srgbClr val="448431"/>
          </a:solidFill>
          <a:ln>
            <a:solidFill>
              <a:srgbClr val="57AC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E2048F-5A58-44FC-BB6B-8004B92565B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92822" y="1122365"/>
            <a:ext cx="8558357" cy="1220787"/>
          </a:xfrm>
        </p:spPr>
        <p:txBody>
          <a:bodyPr anchor="b">
            <a:normAutofit/>
          </a:bodyPr>
          <a:lstStyle>
            <a:lvl1pPr algn="ctr">
              <a:defRPr sz="50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1F19E53-3E23-440A-8EE7-959664248F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4400" y="3672843"/>
            <a:ext cx="8229600" cy="185318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50CA1CA-D78F-4D29-A112-7E5632AB27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438" y="5872795"/>
            <a:ext cx="1283061" cy="731520"/>
          </a:xfrm>
          <a:prstGeom prst="rect">
            <a:avLst/>
          </a:prstGeom>
        </p:spPr>
      </p:pic>
      <p:pic>
        <p:nvPicPr>
          <p:cNvPr id="16" name="Picture 15" descr="A close up of a sign&#10;&#10;Description generated with high confidence">
            <a:extLst>
              <a:ext uri="{FF2B5EF4-FFF2-40B4-BE49-F238E27FC236}">
                <a16:creationId xmlns:a16="http://schemas.microsoft.com/office/drawing/2014/main" id="{A0A1B6DC-BDE1-4350-A720-0DFEEA72163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7098" y="5872795"/>
            <a:ext cx="2058831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8060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ed List w/P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5C38DDE6-B4A7-0541-90DA-8FC7EEF0F91C}"/>
              </a:ext>
            </a:extLst>
          </p:cNvPr>
          <p:cNvSpPr/>
          <p:nvPr userDrawn="1"/>
        </p:nvSpPr>
        <p:spPr>
          <a:xfrm>
            <a:off x="0" y="4"/>
            <a:ext cx="9144000" cy="1521225"/>
          </a:xfrm>
          <a:prstGeom prst="rect">
            <a:avLst/>
          </a:prstGeom>
          <a:solidFill>
            <a:srgbClr val="448431"/>
          </a:solidFill>
          <a:ln>
            <a:solidFill>
              <a:srgbClr val="57AC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83A92967-FF1D-F449-95B6-E31F83596F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26479" y="887762"/>
            <a:ext cx="3017519" cy="64340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364701-2FEA-435F-9BFD-168F5E88AA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142" y="1521229"/>
            <a:ext cx="8512974" cy="4781145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600"/>
              </a:spcBef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783" indent="-228594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2971" indent="-228594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ct val="100000"/>
              </a:lnSpc>
              <a:spcBef>
                <a:spcPts val="600"/>
              </a:spcBef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ct val="100000"/>
              </a:lnSpc>
              <a:spcBef>
                <a:spcPts val="600"/>
              </a:spcBef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object 3">
            <a:extLst>
              <a:ext uri="{FF2B5EF4-FFF2-40B4-BE49-F238E27FC236}">
                <a16:creationId xmlns:a16="http://schemas.microsoft.com/office/drawing/2014/main" id="{6CEA5E0C-2930-407C-8443-CB06853E723E}"/>
              </a:ext>
            </a:extLst>
          </p:cNvPr>
          <p:cNvSpPr/>
          <p:nvPr userDrawn="1"/>
        </p:nvSpPr>
        <p:spPr>
          <a:xfrm>
            <a:off x="1429788" y="6256657"/>
            <a:ext cx="7714211" cy="45719"/>
          </a:xfrm>
          <a:custGeom>
            <a:avLst/>
            <a:gdLst/>
            <a:ahLst/>
            <a:cxnLst/>
            <a:rect l="l" t="t" r="r" b="b"/>
            <a:pathLst>
              <a:path w="7725409">
                <a:moveTo>
                  <a:pt x="0" y="0"/>
                </a:moveTo>
                <a:lnTo>
                  <a:pt x="7725156" y="0"/>
                </a:lnTo>
              </a:path>
            </a:pathLst>
          </a:custGeom>
          <a:ln w="25908">
            <a:solidFill>
              <a:srgbClr val="57AC40"/>
            </a:solidFill>
          </a:ln>
        </p:spPr>
        <p:txBody>
          <a:bodyPr wrap="square" lIns="0" tIns="0" rIns="0" bIns="0" rtlCol="0"/>
          <a:lstStyle/>
          <a:p>
            <a:endParaRPr sz="18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D67DC53-72A8-46A8-920D-BF4A8C1FD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61" y="5936615"/>
            <a:ext cx="1283061" cy="731520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4E358483-0701-4610-B7F8-1CDC93B7D0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142" y="320678"/>
            <a:ext cx="5806851" cy="1017672"/>
          </a:xfrm>
        </p:spPr>
        <p:txBody>
          <a:bodyPr>
            <a:normAutofit/>
          </a:bodyPr>
          <a:lstStyle>
            <a:lvl1pPr>
              <a:defRPr sz="4000" b="1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2AFC4B6C-E56F-45A2-B987-2706EF4469D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29787" y="6385716"/>
            <a:ext cx="4438997" cy="303212"/>
          </a:xfrm>
        </p:spPr>
        <p:txBody>
          <a:bodyPr anchor="ctr">
            <a:noAutofit/>
          </a:bodyPr>
          <a:lstStyle>
            <a:lvl1pPr marL="0" indent="0">
              <a:buNone/>
              <a:defRPr sz="12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CERT Basic Training Unit #: Unit Name</a:t>
            </a:r>
            <a:endParaRPr lang="en-US" dirty="0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01D02937-E059-4923-A2A9-5058038E867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32567" y="6385716"/>
            <a:ext cx="1803862" cy="303212"/>
          </a:xfrm>
        </p:spPr>
        <p:txBody>
          <a:bodyPr anchor="ctr">
            <a:noAutofit/>
          </a:bodyPr>
          <a:lstStyle>
            <a:lvl1pPr marL="0" indent="0" algn="r">
              <a:buNone/>
              <a:defRPr sz="12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#-Unit #</a:t>
            </a:r>
            <a:endParaRPr lang="en-US" dirty="0"/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30D271F4-3E44-4C14-8C4E-2D0D7A3B4513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7789025" y="5881860"/>
            <a:ext cx="1022409" cy="355600"/>
          </a:xfrm>
          <a:ln>
            <a:solidFill>
              <a:srgbClr val="575757"/>
            </a:solidFill>
          </a:ln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PM-123</a:t>
            </a:r>
          </a:p>
        </p:txBody>
      </p:sp>
    </p:spTree>
    <p:extLst>
      <p:ext uri="{BB962C8B-B14F-4D97-AF65-F5344CB8AC3E}">
        <p14:creationId xmlns:p14="http://schemas.microsoft.com/office/powerpoint/2010/main" val="20597301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ed List w/P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9FA9AEBB-8891-A342-9D8E-FDE1EF163A4C}"/>
              </a:ext>
            </a:extLst>
          </p:cNvPr>
          <p:cNvSpPr/>
          <p:nvPr userDrawn="1"/>
        </p:nvSpPr>
        <p:spPr>
          <a:xfrm>
            <a:off x="0" y="4"/>
            <a:ext cx="9144000" cy="1521225"/>
          </a:xfrm>
          <a:prstGeom prst="rect">
            <a:avLst/>
          </a:prstGeom>
          <a:solidFill>
            <a:srgbClr val="448431"/>
          </a:solidFill>
          <a:ln>
            <a:solidFill>
              <a:srgbClr val="57AC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60EF1FA-DB3B-394B-94CA-7630D7D905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26479" y="887762"/>
            <a:ext cx="3017519" cy="64340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364701-2FEA-435F-9BFD-168F5E88AA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142" y="1521229"/>
            <a:ext cx="8529600" cy="4781145"/>
          </a:xfrm>
        </p:spPr>
        <p:txBody>
          <a:bodyPr>
            <a:normAutofit/>
          </a:bodyPr>
          <a:lstStyle>
            <a:lvl1pPr marL="514350" indent="-514350">
              <a:lnSpc>
                <a:spcPct val="100000"/>
              </a:lnSpc>
              <a:spcBef>
                <a:spcPts val="600"/>
              </a:spcBef>
              <a:buFont typeface="+mj-lt"/>
              <a:buAutoNum type="arabicPeriod"/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783" indent="-228594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2971" indent="-228594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ct val="100000"/>
              </a:lnSpc>
              <a:spcBef>
                <a:spcPts val="600"/>
              </a:spcBef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ct val="100000"/>
              </a:lnSpc>
              <a:spcBef>
                <a:spcPts val="600"/>
              </a:spcBef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object 3">
            <a:extLst>
              <a:ext uri="{FF2B5EF4-FFF2-40B4-BE49-F238E27FC236}">
                <a16:creationId xmlns:a16="http://schemas.microsoft.com/office/drawing/2014/main" id="{6CEA5E0C-2930-407C-8443-CB06853E723E}"/>
              </a:ext>
            </a:extLst>
          </p:cNvPr>
          <p:cNvSpPr/>
          <p:nvPr userDrawn="1"/>
        </p:nvSpPr>
        <p:spPr>
          <a:xfrm>
            <a:off x="1429788" y="6256657"/>
            <a:ext cx="7714211" cy="45719"/>
          </a:xfrm>
          <a:custGeom>
            <a:avLst/>
            <a:gdLst/>
            <a:ahLst/>
            <a:cxnLst/>
            <a:rect l="l" t="t" r="r" b="b"/>
            <a:pathLst>
              <a:path w="7725409">
                <a:moveTo>
                  <a:pt x="0" y="0"/>
                </a:moveTo>
                <a:lnTo>
                  <a:pt x="7725156" y="0"/>
                </a:lnTo>
              </a:path>
            </a:pathLst>
          </a:custGeom>
          <a:ln w="25908">
            <a:solidFill>
              <a:srgbClr val="57AC40"/>
            </a:solidFill>
          </a:ln>
        </p:spPr>
        <p:txBody>
          <a:bodyPr wrap="square" lIns="0" tIns="0" rIns="0" bIns="0" rtlCol="0"/>
          <a:lstStyle/>
          <a:p>
            <a:endParaRPr sz="18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D67DC53-72A8-46A8-920D-BF4A8C1FD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61" y="5936615"/>
            <a:ext cx="1283061" cy="731520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3881DF7E-501B-4BCA-95FE-16FA92C066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142" y="320678"/>
            <a:ext cx="5806851" cy="1017672"/>
          </a:xfrm>
        </p:spPr>
        <p:txBody>
          <a:bodyPr>
            <a:normAutofit/>
          </a:bodyPr>
          <a:lstStyle>
            <a:lvl1pPr>
              <a:defRPr sz="4000" b="1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8" name="Text Placeholder 14">
            <a:extLst>
              <a:ext uri="{FF2B5EF4-FFF2-40B4-BE49-F238E27FC236}">
                <a16:creationId xmlns:a16="http://schemas.microsoft.com/office/drawing/2014/main" id="{64889971-C6D0-48C5-8EB8-09A4DABBFE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29787" y="6385716"/>
            <a:ext cx="4438997" cy="303212"/>
          </a:xfrm>
        </p:spPr>
        <p:txBody>
          <a:bodyPr anchor="ctr">
            <a:noAutofit/>
          </a:bodyPr>
          <a:lstStyle>
            <a:lvl1pPr marL="0" indent="0">
              <a:buNone/>
              <a:defRPr sz="12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CERT Basic Training Unit #: Unit Name</a:t>
            </a:r>
            <a:endParaRPr lang="en-US" dirty="0"/>
          </a:p>
        </p:txBody>
      </p:sp>
      <p:sp>
        <p:nvSpPr>
          <p:cNvPr id="19" name="Text Placeholder 14">
            <a:extLst>
              <a:ext uri="{FF2B5EF4-FFF2-40B4-BE49-F238E27FC236}">
                <a16:creationId xmlns:a16="http://schemas.microsoft.com/office/drawing/2014/main" id="{24B06ED1-1B06-44B7-8461-057F53E1881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32567" y="6385716"/>
            <a:ext cx="1803862" cy="303212"/>
          </a:xfrm>
        </p:spPr>
        <p:txBody>
          <a:bodyPr anchor="ctr">
            <a:noAutofit/>
          </a:bodyPr>
          <a:lstStyle>
            <a:lvl1pPr marL="0" indent="0" algn="r">
              <a:buNone/>
              <a:defRPr sz="12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#-Unit #</a:t>
            </a:r>
            <a:endParaRPr lang="en-US" dirty="0"/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1F77CCBE-2056-4A6A-AADD-907E6B311EBC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7789025" y="5881860"/>
            <a:ext cx="1022409" cy="355600"/>
          </a:xfrm>
          <a:ln>
            <a:solidFill>
              <a:srgbClr val="575757"/>
            </a:solidFill>
          </a:ln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PM-123</a:t>
            </a:r>
          </a:p>
        </p:txBody>
      </p:sp>
    </p:spTree>
    <p:extLst>
      <p:ext uri="{BB962C8B-B14F-4D97-AF65-F5344CB8AC3E}">
        <p14:creationId xmlns:p14="http://schemas.microsoft.com/office/powerpoint/2010/main" val="5488812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Bulleted List w/P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61779B46-53E1-5149-8E8C-35E83EBC25FD}"/>
              </a:ext>
            </a:extLst>
          </p:cNvPr>
          <p:cNvSpPr/>
          <p:nvPr userDrawn="1"/>
        </p:nvSpPr>
        <p:spPr>
          <a:xfrm>
            <a:off x="0" y="4"/>
            <a:ext cx="9144000" cy="1521225"/>
          </a:xfrm>
          <a:prstGeom prst="rect">
            <a:avLst/>
          </a:prstGeom>
          <a:solidFill>
            <a:srgbClr val="448431"/>
          </a:solidFill>
          <a:ln>
            <a:solidFill>
              <a:srgbClr val="57AC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EA77D519-0397-B742-A4B4-77644D4D38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26479" y="887762"/>
            <a:ext cx="3017519" cy="64340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364701-2FEA-435F-9BFD-168F5E88AA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142" y="1521229"/>
            <a:ext cx="4142622" cy="4758287"/>
          </a:xfrm>
        </p:spPr>
        <p:txBody>
          <a:bodyPr>
            <a:normAutofit/>
          </a:bodyPr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783" indent="-228594">
              <a:buFont typeface="Arial" panose="020B0604020202020204" pitchFamily="34" charset="0"/>
              <a:buChar char="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2971" indent="-228594">
              <a:buFont typeface="Wingdings" panose="05000000000000000000" pitchFamily="2" charset="2"/>
              <a:buChar char="§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object 3">
            <a:extLst>
              <a:ext uri="{FF2B5EF4-FFF2-40B4-BE49-F238E27FC236}">
                <a16:creationId xmlns:a16="http://schemas.microsoft.com/office/drawing/2014/main" id="{6CEA5E0C-2930-407C-8443-CB06853E723E}"/>
              </a:ext>
            </a:extLst>
          </p:cNvPr>
          <p:cNvSpPr/>
          <p:nvPr userDrawn="1"/>
        </p:nvSpPr>
        <p:spPr>
          <a:xfrm>
            <a:off x="1429788" y="6256657"/>
            <a:ext cx="7714211" cy="45719"/>
          </a:xfrm>
          <a:custGeom>
            <a:avLst/>
            <a:gdLst/>
            <a:ahLst/>
            <a:cxnLst/>
            <a:rect l="l" t="t" r="r" b="b"/>
            <a:pathLst>
              <a:path w="7725409">
                <a:moveTo>
                  <a:pt x="0" y="0"/>
                </a:moveTo>
                <a:lnTo>
                  <a:pt x="7725156" y="0"/>
                </a:lnTo>
              </a:path>
            </a:pathLst>
          </a:custGeom>
          <a:ln w="25908">
            <a:solidFill>
              <a:srgbClr val="57AC40"/>
            </a:solidFill>
          </a:ln>
        </p:spPr>
        <p:txBody>
          <a:bodyPr wrap="square" lIns="0" tIns="0" rIns="0" bIns="0" rtlCol="0"/>
          <a:lstStyle/>
          <a:p>
            <a:endParaRPr sz="18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D67DC53-72A8-46A8-920D-BF4A8C1FD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61" y="5936615"/>
            <a:ext cx="1283061" cy="731520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7DD0A62F-ADCE-4FEB-9CDF-E85D05BB343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572000" y="1521229"/>
            <a:ext cx="4256858" cy="4758287"/>
          </a:xfrm>
        </p:spPr>
        <p:txBody>
          <a:bodyPr>
            <a:normAutofit/>
          </a:bodyPr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783" indent="-228594">
              <a:buFont typeface="Arial" panose="020B0604020202020204" pitchFamily="34" charset="0"/>
              <a:buChar char="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2971" indent="-228594">
              <a:buFont typeface="Wingdings" panose="05000000000000000000" pitchFamily="2" charset="2"/>
              <a:buChar char="§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F98828DD-31C9-4C41-AB97-0D5A474AF7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142" y="320678"/>
            <a:ext cx="5806851" cy="1017672"/>
          </a:xfrm>
        </p:spPr>
        <p:txBody>
          <a:bodyPr>
            <a:normAutofit/>
          </a:bodyPr>
          <a:lstStyle>
            <a:lvl1pPr>
              <a:defRPr sz="4000" b="1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9" name="Text Placeholder 14">
            <a:extLst>
              <a:ext uri="{FF2B5EF4-FFF2-40B4-BE49-F238E27FC236}">
                <a16:creationId xmlns:a16="http://schemas.microsoft.com/office/drawing/2014/main" id="{53AEF4AA-E762-4CCB-8C4A-9592823B5FD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30095" y="5824699"/>
            <a:ext cx="798763" cy="303212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 b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PM 123</a:t>
            </a:r>
            <a:endParaRPr lang="en-US" dirty="0"/>
          </a:p>
        </p:txBody>
      </p:sp>
      <p:sp>
        <p:nvSpPr>
          <p:cNvPr id="20" name="Text Placeholder 14">
            <a:extLst>
              <a:ext uri="{FF2B5EF4-FFF2-40B4-BE49-F238E27FC236}">
                <a16:creationId xmlns:a16="http://schemas.microsoft.com/office/drawing/2014/main" id="{01CC6E1A-3A1D-4D97-9209-75A5CE8341D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29787" y="6385716"/>
            <a:ext cx="4438997" cy="303212"/>
          </a:xfrm>
        </p:spPr>
        <p:txBody>
          <a:bodyPr anchor="ctr">
            <a:noAutofit/>
          </a:bodyPr>
          <a:lstStyle>
            <a:lvl1pPr marL="0" indent="0">
              <a:buNone/>
              <a:defRPr sz="12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CERT Basic Training Unit #: Unit Name</a:t>
            </a:r>
            <a:endParaRPr lang="en-US" dirty="0"/>
          </a:p>
        </p:txBody>
      </p:sp>
      <p:sp>
        <p:nvSpPr>
          <p:cNvPr id="21" name="Text Placeholder 14">
            <a:extLst>
              <a:ext uri="{FF2B5EF4-FFF2-40B4-BE49-F238E27FC236}">
                <a16:creationId xmlns:a16="http://schemas.microsoft.com/office/drawing/2014/main" id="{7D4EAC7A-29D8-42A5-A75B-CEE1CDA8A47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32567" y="6385716"/>
            <a:ext cx="1803862" cy="303212"/>
          </a:xfrm>
        </p:spPr>
        <p:txBody>
          <a:bodyPr anchor="ctr">
            <a:noAutofit/>
          </a:bodyPr>
          <a:lstStyle>
            <a:lvl1pPr marL="0" indent="0" algn="r">
              <a:buNone/>
              <a:defRPr sz="12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#-Unit #</a:t>
            </a:r>
            <a:endParaRPr lang="en-US" dirty="0"/>
          </a:p>
        </p:txBody>
      </p:sp>
      <p:sp>
        <p:nvSpPr>
          <p:cNvPr id="17" name="Content Placeholder 3">
            <a:extLst>
              <a:ext uri="{FF2B5EF4-FFF2-40B4-BE49-F238E27FC236}">
                <a16:creationId xmlns:a16="http://schemas.microsoft.com/office/drawing/2014/main" id="{579F7116-2CE5-4A1C-9C55-E527BC72118A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7789025" y="5881860"/>
            <a:ext cx="1022409" cy="355600"/>
          </a:xfrm>
          <a:ln>
            <a:solidFill>
              <a:srgbClr val="575757"/>
            </a:solidFill>
          </a:ln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PM-123</a:t>
            </a:r>
          </a:p>
        </p:txBody>
      </p:sp>
    </p:spTree>
    <p:extLst>
      <p:ext uri="{BB962C8B-B14F-4D97-AF65-F5344CB8AC3E}">
        <p14:creationId xmlns:p14="http://schemas.microsoft.com/office/powerpoint/2010/main" val="35285009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B86B7D5-9D73-41BF-83DA-82B7B0CE3957}"/>
              </a:ext>
            </a:extLst>
          </p:cNvPr>
          <p:cNvSpPr/>
          <p:nvPr userDrawn="1"/>
        </p:nvSpPr>
        <p:spPr>
          <a:xfrm>
            <a:off x="0" y="2964"/>
            <a:ext cx="9144000" cy="5514975"/>
          </a:xfrm>
          <a:prstGeom prst="rect">
            <a:avLst/>
          </a:prstGeom>
          <a:solidFill>
            <a:srgbClr val="448431"/>
          </a:solidFill>
          <a:ln>
            <a:solidFill>
              <a:srgbClr val="57AC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1F19E53-3E23-440A-8EE7-959664248F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4400" y="3677438"/>
            <a:ext cx="8229600" cy="185318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50CA1CA-D78F-4D29-A112-7E5632AB27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438" y="5872795"/>
            <a:ext cx="1283061" cy="731520"/>
          </a:xfrm>
          <a:prstGeom prst="rect">
            <a:avLst/>
          </a:prstGeom>
        </p:spPr>
      </p:pic>
      <p:pic>
        <p:nvPicPr>
          <p:cNvPr id="16" name="Picture 15" descr="A close up of a sign&#10;&#10;Description generated with high confidence">
            <a:extLst>
              <a:ext uri="{FF2B5EF4-FFF2-40B4-BE49-F238E27FC236}">
                <a16:creationId xmlns:a16="http://schemas.microsoft.com/office/drawing/2014/main" id="{A0A1B6DC-BDE1-4350-A720-0DFEEA72163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7098" y="5872795"/>
            <a:ext cx="2058831" cy="731520"/>
          </a:xfrm>
          <a:prstGeom prst="rect">
            <a:avLst/>
          </a:prstGeo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BB55A5C-60F8-44DB-948C-104DD56B3B6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580055"/>
            <a:ext cx="9144000" cy="897140"/>
          </a:xfrm>
        </p:spPr>
        <p:txBody>
          <a:bodyPr anchor="ctr">
            <a:normAutofit/>
          </a:bodyPr>
          <a:lstStyle>
            <a:lvl1pPr marL="0" indent="0" algn="ctr">
              <a:buNone/>
              <a:defRPr sz="5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EB4A5DE-FE85-4060-831F-4535EBE301E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0" y="2476500"/>
            <a:ext cx="9144000" cy="7254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3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err="1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94744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n-Bulleted Intro Te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86DC145-E118-4B1C-B828-C267C3F1B408}"/>
              </a:ext>
            </a:extLst>
          </p:cNvPr>
          <p:cNvSpPr/>
          <p:nvPr userDrawn="1"/>
        </p:nvSpPr>
        <p:spPr>
          <a:xfrm>
            <a:off x="0" y="4"/>
            <a:ext cx="9144000" cy="1521225"/>
          </a:xfrm>
          <a:prstGeom prst="rect">
            <a:avLst/>
          </a:prstGeom>
          <a:solidFill>
            <a:srgbClr val="448431"/>
          </a:solidFill>
          <a:ln>
            <a:solidFill>
              <a:srgbClr val="57AC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F37DF25-4A84-449F-A44A-BC272B17B1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142" y="320678"/>
            <a:ext cx="5806851" cy="1017672"/>
          </a:xfrm>
        </p:spPr>
        <p:txBody>
          <a:bodyPr>
            <a:normAutofit/>
          </a:bodyPr>
          <a:lstStyle>
            <a:lvl1pPr>
              <a:defRPr sz="4000" b="1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364701-2FEA-435F-9BFD-168F5E88AA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143" y="1521229"/>
            <a:ext cx="8521286" cy="478114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783" indent="-228594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2971" indent="-228594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‒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160" indent="-228594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ct val="100000"/>
              </a:lnSpc>
              <a:spcBef>
                <a:spcPts val="600"/>
              </a:spcBef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object 3">
            <a:extLst>
              <a:ext uri="{FF2B5EF4-FFF2-40B4-BE49-F238E27FC236}">
                <a16:creationId xmlns:a16="http://schemas.microsoft.com/office/drawing/2014/main" id="{6CEA5E0C-2930-407C-8443-CB06853E723E}"/>
              </a:ext>
            </a:extLst>
          </p:cNvPr>
          <p:cNvSpPr/>
          <p:nvPr userDrawn="1"/>
        </p:nvSpPr>
        <p:spPr>
          <a:xfrm>
            <a:off x="1429788" y="6256657"/>
            <a:ext cx="7714211" cy="45719"/>
          </a:xfrm>
          <a:custGeom>
            <a:avLst/>
            <a:gdLst/>
            <a:ahLst/>
            <a:cxnLst/>
            <a:rect l="l" t="t" r="r" b="b"/>
            <a:pathLst>
              <a:path w="7725409">
                <a:moveTo>
                  <a:pt x="0" y="0"/>
                </a:moveTo>
                <a:lnTo>
                  <a:pt x="7725156" y="0"/>
                </a:lnTo>
              </a:path>
            </a:pathLst>
          </a:custGeom>
          <a:ln w="25908">
            <a:solidFill>
              <a:srgbClr val="57AC40"/>
            </a:solidFill>
          </a:ln>
        </p:spPr>
        <p:txBody>
          <a:bodyPr wrap="square" lIns="0" tIns="0" rIns="0" bIns="0" rtlCol="0"/>
          <a:lstStyle/>
          <a:p>
            <a:endParaRPr sz="18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E3A36DD-A726-485F-AAB8-E1585FEB3E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26479" y="887762"/>
            <a:ext cx="3017519" cy="64340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D67DC53-72A8-46A8-920D-BF4A8C1FD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61" y="5936615"/>
            <a:ext cx="1283061" cy="731520"/>
          </a:xfrm>
          <a:prstGeom prst="rect">
            <a:avLst/>
          </a:prstGeom>
        </p:spPr>
      </p:pic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AC79012-DFD9-487A-AE91-319B867CCA3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29787" y="6385716"/>
            <a:ext cx="4438997" cy="303212"/>
          </a:xfrm>
        </p:spPr>
        <p:txBody>
          <a:bodyPr anchor="ctr">
            <a:noAutofit/>
          </a:bodyPr>
          <a:lstStyle>
            <a:lvl1pPr marL="0" indent="0">
              <a:buNone/>
              <a:defRPr sz="12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CERT Basic Training Unit #: Unit Name</a:t>
            </a:r>
            <a:endParaRPr lang="en-US" dirty="0"/>
          </a:p>
        </p:txBody>
      </p:sp>
      <p:sp>
        <p:nvSpPr>
          <p:cNvPr id="18" name="Text Placeholder 14">
            <a:extLst>
              <a:ext uri="{FF2B5EF4-FFF2-40B4-BE49-F238E27FC236}">
                <a16:creationId xmlns:a16="http://schemas.microsoft.com/office/drawing/2014/main" id="{6FC8519E-E236-413F-A705-5F99B6BB6A1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32567" y="6385716"/>
            <a:ext cx="1803862" cy="303212"/>
          </a:xfrm>
        </p:spPr>
        <p:txBody>
          <a:bodyPr anchor="ctr">
            <a:noAutofit/>
          </a:bodyPr>
          <a:lstStyle>
            <a:lvl1pPr marL="0" indent="0" algn="r">
              <a:buNone/>
              <a:defRPr sz="12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#-Unit #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91512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ed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8E6045C-87BC-BD47-A7E5-238F848CD41B}"/>
              </a:ext>
            </a:extLst>
          </p:cNvPr>
          <p:cNvSpPr/>
          <p:nvPr userDrawn="1"/>
        </p:nvSpPr>
        <p:spPr>
          <a:xfrm>
            <a:off x="0" y="4"/>
            <a:ext cx="9144000" cy="1521225"/>
          </a:xfrm>
          <a:prstGeom prst="rect">
            <a:avLst/>
          </a:prstGeom>
          <a:solidFill>
            <a:srgbClr val="448431"/>
          </a:solidFill>
          <a:ln>
            <a:solidFill>
              <a:srgbClr val="57AC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510A0E6-7D1E-7B42-BEC3-3FF68A7F1F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26479" y="887762"/>
            <a:ext cx="3017519" cy="64340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364701-2FEA-435F-9BFD-168F5E88AA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141" y="1521229"/>
            <a:ext cx="8521287" cy="4781145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600"/>
              </a:spcBef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783" indent="-228594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2971" indent="-228594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ct val="100000"/>
              </a:lnSpc>
              <a:spcBef>
                <a:spcPts val="600"/>
              </a:spcBef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ct val="100000"/>
              </a:lnSpc>
              <a:spcBef>
                <a:spcPts val="600"/>
              </a:spcBef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object 3">
            <a:extLst>
              <a:ext uri="{FF2B5EF4-FFF2-40B4-BE49-F238E27FC236}">
                <a16:creationId xmlns:a16="http://schemas.microsoft.com/office/drawing/2014/main" id="{6CEA5E0C-2930-407C-8443-CB06853E723E}"/>
              </a:ext>
            </a:extLst>
          </p:cNvPr>
          <p:cNvSpPr/>
          <p:nvPr userDrawn="1"/>
        </p:nvSpPr>
        <p:spPr>
          <a:xfrm>
            <a:off x="1429788" y="6256657"/>
            <a:ext cx="7714211" cy="45719"/>
          </a:xfrm>
          <a:custGeom>
            <a:avLst/>
            <a:gdLst/>
            <a:ahLst/>
            <a:cxnLst/>
            <a:rect l="l" t="t" r="r" b="b"/>
            <a:pathLst>
              <a:path w="7725409">
                <a:moveTo>
                  <a:pt x="0" y="0"/>
                </a:moveTo>
                <a:lnTo>
                  <a:pt x="7725156" y="0"/>
                </a:lnTo>
              </a:path>
            </a:pathLst>
          </a:custGeom>
          <a:ln w="25908">
            <a:solidFill>
              <a:srgbClr val="57AC40"/>
            </a:solidFill>
          </a:ln>
        </p:spPr>
        <p:txBody>
          <a:bodyPr wrap="square" lIns="0" tIns="0" rIns="0" bIns="0" rtlCol="0"/>
          <a:lstStyle/>
          <a:p>
            <a:endParaRPr sz="18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D67DC53-72A8-46A8-920D-BF4A8C1FD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61" y="5936615"/>
            <a:ext cx="1283061" cy="731520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59D7A079-868D-412D-A425-F18877D981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142" y="320678"/>
            <a:ext cx="5806851" cy="1017672"/>
          </a:xfrm>
        </p:spPr>
        <p:txBody>
          <a:bodyPr>
            <a:normAutofit/>
          </a:bodyPr>
          <a:lstStyle>
            <a:lvl1pPr>
              <a:defRPr sz="4000" b="1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14">
            <a:extLst>
              <a:ext uri="{FF2B5EF4-FFF2-40B4-BE49-F238E27FC236}">
                <a16:creationId xmlns:a16="http://schemas.microsoft.com/office/drawing/2014/main" id="{8AD06FF2-3D49-487C-B170-F9D381F2A1C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29787" y="6385716"/>
            <a:ext cx="4438997" cy="303212"/>
          </a:xfrm>
        </p:spPr>
        <p:txBody>
          <a:bodyPr anchor="ctr">
            <a:noAutofit/>
          </a:bodyPr>
          <a:lstStyle>
            <a:lvl1pPr marL="0" indent="0">
              <a:buNone/>
              <a:defRPr sz="12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CERT Basic Training Unit #: Unit Name</a:t>
            </a:r>
            <a:endParaRPr lang="en-US" dirty="0"/>
          </a:p>
        </p:txBody>
      </p:sp>
      <p:sp>
        <p:nvSpPr>
          <p:cNvPr id="20" name="Text Placeholder 14">
            <a:extLst>
              <a:ext uri="{FF2B5EF4-FFF2-40B4-BE49-F238E27FC236}">
                <a16:creationId xmlns:a16="http://schemas.microsoft.com/office/drawing/2014/main" id="{3F3F4A35-2251-41EE-98F7-6F7C8067880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32567" y="6385716"/>
            <a:ext cx="1803862" cy="303212"/>
          </a:xfrm>
        </p:spPr>
        <p:txBody>
          <a:bodyPr anchor="ctr">
            <a:noAutofit/>
          </a:bodyPr>
          <a:lstStyle>
            <a:lvl1pPr marL="0" indent="0" algn="r">
              <a:buNone/>
              <a:defRPr sz="12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#-Unit #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0484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ed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6D0A2C3-9207-0747-9486-E6260DD213CC}"/>
              </a:ext>
            </a:extLst>
          </p:cNvPr>
          <p:cNvSpPr/>
          <p:nvPr userDrawn="1"/>
        </p:nvSpPr>
        <p:spPr>
          <a:xfrm>
            <a:off x="0" y="4"/>
            <a:ext cx="9144000" cy="1521225"/>
          </a:xfrm>
          <a:prstGeom prst="rect">
            <a:avLst/>
          </a:prstGeom>
          <a:solidFill>
            <a:srgbClr val="448431"/>
          </a:solidFill>
          <a:ln>
            <a:solidFill>
              <a:srgbClr val="57AC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DE212CCB-DF73-D741-AB07-0D090D0B1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26479" y="887762"/>
            <a:ext cx="3017519" cy="64340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364701-2FEA-435F-9BFD-168F5E88AA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141" y="1521229"/>
            <a:ext cx="8521287" cy="4781145"/>
          </a:xfrm>
        </p:spPr>
        <p:txBody>
          <a:bodyPr>
            <a:normAutofit/>
          </a:bodyPr>
          <a:lstStyle>
            <a:lvl1pPr marL="514350" indent="-514350">
              <a:lnSpc>
                <a:spcPct val="100000"/>
              </a:lnSpc>
              <a:spcBef>
                <a:spcPts val="600"/>
              </a:spcBef>
              <a:buFont typeface="+mj-lt"/>
              <a:buAutoNum type="arabicPeriod"/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783" indent="-228594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2971" indent="-228594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ct val="100000"/>
              </a:lnSpc>
              <a:spcBef>
                <a:spcPts val="600"/>
              </a:spcBef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ct val="100000"/>
              </a:lnSpc>
              <a:spcBef>
                <a:spcPts val="600"/>
              </a:spcBef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object 3">
            <a:extLst>
              <a:ext uri="{FF2B5EF4-FFF2-40B4-BE49-F238E27FC236}">
                <a16:creationId xmlns:a16="http://schemas.microsoft.com/office/drawing/2014/main" id="{6CEA5E0C-2930-407C-8443-CB06853E723E}"/>
              </a:ext>
            </a:extLst>
          </p:cNvPr>
          <p:cNvSpPr/>
          <p:nvPr userDrawn="1"/>
        </p:nvSpPr>
        <p:spPr>
          <a:xfrm>
            <a:off x="1429788" y="6256657"/>
            <a:ext cx="7714211" cy="45719"/>
          </a:xfrm>
          <a:custGeom>
            <a:avLst/>
            <a:gdLst/>
            <a:ahLst/>
            <a:cxnLst/>
            <a:rect l="l" t="t" r="r" b="b"/>
            <a:pathLst>
              <a:path w="7725409">
                <a:moveTo>
                  <a:pt x="0" y="0"/>
                </a:moveTo>
                <a:lnTo>
                  <a:pt x="7725156" y="0"/>
                </a:lnTo>
              </a:path>
            </a:pathLst>
          </a:custGeom>
          <a:ln w="25908">
            <a:solidFill>
              <a:srgbClr val="57AC40"/>
            </a:solidFill>
          </a:ln>
        </p:spPr>
        <p:txBody>
          <a:bodyPr wrap="square" lIns="0" tIns="0" rIns="0" bIns="0" rtlCol="0"/>
          <a:lstStyle/>
          <a:p>
            <a:endParaRPr sz="18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D67DC53-72A8-46A8-920D-BF4A8C1FD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61" y="5936615"/>
            <a:ext cx="1283061" cy="731520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7B1E1DDB-163D-4DCC-ACF2-C3B8BB4FC6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142" y="320678"/>
            <a:ext cx="5806851" cy="1017672"/>
          </a:xfrm>
        </p:spPr>
        <p:txBody>
          <a:bodyPr>
            <a:normAutofit/>
          </a:bodyPr>
          <a:lstStyle>
            <a:lvl1pPr>
              <a:defRPr sz="4000" b="1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F0915D09-1355-40F5-B6B4-3B5DA81E540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29787" y="6385716"/>
            <a:ext cx="4438997" cy="303212"/>
          </a:xfrm>
        </p:spPr>
        <p:txBody>
          <a:bodyPr anchor="ctr">
            <a:noAutofit/>
          </a:bodyPr>
          <a:lstStyle>
            <a:lvl1pPr marL="0" indent="0">
              <a:buNone/>
              <a:defRPr sz="12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CERT Basic Training Unit #: Unit Name</a:t>
            </a:r>
            <a:endParaRPr lang="en-US" dirty="0"/>
          </a:p>
        </p:txBody>
      </p:sp>
      <p:sp>
        <p:nvSpPr>
          <p:cNvPr id="18" name="Text Placeholder 14">
            <a:extLst>
              <a:ext uri="{FF2B5EF4-FFF2-40B4-BE49-F238E27FC236}">
                <a16:creationId xmlns:a16="http://schemas.microsoft.com/office/drawing/2014/main" id="{BD7EDDF4-A93D-4C2E-A9C1-50EF50248B2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32567" y="6385716"/>
            <a:ext cx="1803862" cy="303212"/>
          </a:xfrm>
        </p:spPr>
        <p:txBody>
          <a:bodyPr anchor="ctr">
            <a:noAutofit/>
          </a:bodyPr>
          <a:lstStyle>
            <a:lvl1pPr marL="0" indent="0" algn="r">
              <a:buNone/>
              <a:defRPr sz="12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#-Unit #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30988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Bulleted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4BA02859-13E6-5A4B-A1A2-D207A1E10F30}"/>
              </a:ext>
            </a:extLst>
          </p:cNvPr>
          <p:cNvSpPr/>
          <p:nvPr userDrawn="1"/>
        </p:nvSpPr>
        <p:spPr>
          <a:xfrm>
            <a:off x="0" y="4"/>
            <a:ext cx="9144000" cy="1521225"/>
          </a:xfrm>
          <a:prstGeom prst="rect">
            <a:avLst/>
          </a:prstGeom>
          <a:solidFill>
            <a:srgbClr val="448431"/>
          </a:solidFill>
          <a:ln>
            <a:solidFill>
              <a:srgbClr val="57AC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AE50D9DF-B7B2-8B45-8028-6376AD1732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26479" y="887762"/>
            <a:ext cx="3017519" cy="64340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364701-2FEA-435F-9BFD-168F5E88AA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142" y="1521229"/>
            <a:ext cx="4142622" cy="4758287"/>
          </a:xfrm>
        </p:spPr>
        <p:txBody>
          <a:bodyPr>
            <a:normAutofit/>
          </a:bodyPr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783" indent="-228594">
              <a:buFont typeface="Arial" panose="020B0604020202020204" pitchFamily="34" charset="0"/>
              <a:buChar char="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2971" indent="-228594">
              <a:buFont typeface="Wingdings" panose="05000000000000000000" pitchFamily="2" charset="2"/>
              <a:buChar char="§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object 3">
            <a:extLst>
              <a:ext uri="{FF2B5EF4-FFF2-40B4-BE49-F238E27FC236}">
                <a16:creationId xmlns:a16="http://schemas.microsoft.com/office/drawing/2014/main" id="{6CEA5E0C-2930-407C-8443-CB06853E723E}"/>
              </a:ext>
            </a:extLst>
          </p:cNvPr>
          <p:cNvSpPr/>
          <p:nvPr userDrawn="1"/>
        </p:nvSpPr>
        <p:spPr>
          <a:xfrm>
            <a:off x="1429788" y="6256657"/>
            <a:ext cx="7714211" cy="45719"/>
          </a:xfrm>
          <a:custGeom>
            <a:avLst/>
            <a:gdLst/>
            <a:ahLst/>
            <a:cxnLst/>
            <a:rect l="l" t="t" r="r" b="b"/>
            <a:pathLst>
              <a:path w="7725409">
                <a:moveTo>
                  <a:pt x="0" y="0"/>
                </a:moveTo>
                <a:lnTo>
                  <a:pt x="7725156" y="0"/>
                </a:lnTo>
              </a:path>
            </a:pathLst>
          </a:custGeom>
          <a:ln w="25908">
            <a:solidFill>
              <a:srgbClr val="57AC40"/>
            </a:solidFill>
          </a:ln>
        </p:spPr>
        <p:txBody>
          <a:bodyPr wrap="square" lIns="0" tIns="0" rIns="0" bIns="0" rtlCol="0"/>
          <a:lstStyle/>
          <a:p>
            <a:endParaRPr sz="18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D67DC53-72A8-46A8-920D-BF4A8C1FD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61" y="5936615"/>
            <a:ext cx="1283061" cy="731520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7DD0A62F-ADCE-4FEB-9CDF-E85D05BB343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572000" y="1521229"/>
            <a:ext cx="4256858" cy="4758287"/>
          </a:xfrm>
        </p:spPr>
        <p:txBody>
          <a:bodyPr>
            <a:normAutofit/>
          </a:bodyPr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783" indent="-228594">
              <a:buFont typeface="Arial" panose="020B0604020202020204" pitchFamily="34" charset="0"/>
              <a:buChar char="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2971" indent="-228594">
              <a:buFont typeface="Wingdings" panose="05000000000000000000" pitchFamily="2" charset="2"/>
              <a:buChar char="§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2298109F-D8F3-4DD1-88F2-60D8CD29CB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142" y="320678"/>
            <a:ext cx="5806851" cy="1017672"/>
          </a:xfrm>
        </p:spPr>
        <p:txBody>
          <a:bodyPr>
            <a:normAutofit/>
          </a:bodyPr>
          <a:lstStyle>
            <a:lvl1pPr>
              <a:defRPr sz="4000" b="1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4">
            <a:extLst>
              <a:ext uri="{FF2B5EF4-FFF2-40B4-BE49-F238E27FC236}">
                <a16:creationId xmlns:a16="http://schemas.microsoft.com/office/drawing/2014/main" id="{11734820-5E17-4293-AA0D-490C8DE1B3B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29787" y="6385716"/>
            <a:ext cx="4438997" cy="303212"/>
          </a:xfrm>
        </p:spPr>
        <p:txBody>
          <a:bodyPr anchor="ctr">
            <a:noAutofit/>
          </a:bodyPr>
          <a:lstStyle>
            <a:lvl1pPr marL="0" indent="0">
              <a:buNone/>
              <a:defRPr sz="12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CERT Basic Training Unit #: Unit Name</a:t>
            </a:r>
            <a:endParaRPr lang="en-US" dirty="0"/>
          </a:p>
        </p:txBody>
      </p:sp>
      <p:sp>
        <p:nvSpPr>
          <p:cNvPr id="19" name="Text Placeholder 14">
            <a:extLst>
              <a:ext uri="{FF2B5EF4-FFF2-40B4-BE49-F238E27FC236}">
                <a16:creationId xmlns:a16="http://schemas.microsoft.com/office/drawing/2014/main" id="{CD375BE8-6CDA-4A00-B406-82A2464D071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32567" y="6385716"/>
            <a:ext cx="1803862" cy="303212"/>
          </a:xfrm>
        </p:spPr>
        <p:txBody>
          <a:bodyPr anchor="ctr">
            <a:noAutofit/>
          </a:bodyPr>
          <a:lstStyle>
            <a:lvl1pPr marL="0" indent="0" algn="r">
              <a:buNone/>
              <a:defRPr sz="12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#-Unit #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71804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2074E5C-7F33-744D-828A-63B468ED77EB}"/>
              </a:ext>
            </a:extLst>
          </p:cNvPr>
          <p:cNvSpPr/>
          <p:nvPr userDrawn="1"/>
        </p:nvSpPr>
        <p:spPr>
          <a:xfrm>
            <a:off x="0" y="-2388"/>
            <a:ext cx="9144000" cy="5514975"/>
          </a:xfrm>
          <a:prstGeom prst="rect">
            <a:avLst/>
          </a:prstGeom>
          <a:solidFill>
            <a:srgbClr val="448431"/>
          </a:solidFill>
          <a:ln>
            <a:solidFill>
              <a:srgbClr val="57AC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D28D238-310A-B241-A7E7-152CB9E9AC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4400" y="3672843"/>
            <a:ext cx="8229600" cy="185318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5E2048F-5A58-44FC-BB6B-8004B92565B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92822" y="1122365"/>
            <a:ext cx="8558357" cy="1220787"/>
          </a:xfrm>
        </p:spPr>
        <p:txBody>
          <a:bodyPr anchor="b">
            <a:normAutofit/>
          </a:bodyPr>
          <a:lstStyle>
            <a:lvl1pPr algn="ctr">
              <a:defRPr sz="50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50CA1CA-D78F-4D29-A112-7E5632AB27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438" y="5872795"/>
            <a:ext cx="1283061" cy="731520"/>
          </a:xfrm>
          <a:prstGeom prst="rect">
            <a:avLst/>
          </a:prstGeom>
        </p:spPr>
      </p:pic>
      <p:pic>
        <p:nvPicPr>
          <p:cNvPr id="16" name="Picture 15" descr="A close up of a sign&#10;&#10;Description generated with high confidence">
            <a:extLst>
              <a:ext uri="{FF2B5EF4-FFF2-40B4-BE49-F238E27FC236}">
                <a16:creationId xmlns:a16="http://schemas.microsoft.com/office/drawing/2014/main" id="{A0A1B6DC-BDE1-4350-A720-0DFEEA72163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7098" y="5872795"/>
            <a:ext cx="2058831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9511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DB3CC7C-8AC3-B84B-9BE9-3392D349F1BB}"/>
              </a:ext>
            </a:extLst>
          </p:cNvPr>
          <p:cNvSpPr/>
          <p:nvPr userDrawn="1"/>
        </p:nvSpPr>
        <p:spPr>
          <a:xfrm>
            <a:off x="0" y="-2388"/>
            <a:ext cx="9144000" cy="5514975"/>
          </a:xfrm>
          <a:prstGeom prst="rect">
            <a:avLst/>
          </a:prstGeom>
          <a:solidFill>
            <a:srgbClr val="448431"/>
          </a:solidFill>
          <a:ln>
            <a:solidFill>
              <a:srgbClr val="57AC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1ED5D84-B877-A943-8C87-5B77A44AF1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4400" y="3672843"/>
            <a:ext cx="8229600" cy="185318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50CA1CA-D78F-4D29-A112-7E5632AB27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438" y="5872795"/>
            <a:ext cx="1283061" cy="731520"/>
          </a:xfrm>
          <a:prstGeom prst="rect">
            <a:avLst/>
          </a:prstGeom>
        </p:spPr>
      </p:pic>
      <p:pic>
        <p:nvPicPr>
          <p:cNvPr id="16" name="Picture 15" descr="A close up of a sign&#10;&#10;Description generated with high confidence">
            <a:extLst>
              <a:ext uri="{FF2B5EF4-FFF2-40B4-BE49-F238E27FC236}">
                <a16:creationId xmlns:a16="http://schemas.microsoft.com/office/drawing/2014/main" id="{A0A1B6DC-BDE1-4350-A720-0DFEEA72163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7098" y="5872795"/>
            <a:ext cx="2058831" cy="731520"/>
          </a:xfrm>
          <a:prstGeom prst="rect">
            <a:avLst/>
          </a:prstGeo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BB55A5C-60F8-44DB-948C-104DD56B3B6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580055"/>
            <a:ext cx="9144000" cy="897140"/>
          </a:xfrm>
        </p:spPr>
        <p:txBody>
          <a:bodyPr anchor="ctr">
            <a:normAutofit/>
          </a:bodyPr>
          <a:lstStyle>
            <a:lvl1pPr marL="0" indent="0" algn="ctr">
              <a:buNone/>
              <a:defRPr sz="5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EB4A5DE-FE85-4060-831F-4535EBE301E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0" y="2476500"/>
            <a:ext cx="9144000" cy="7254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3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err="1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70123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n-Bulleted Intro Text w/P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666A5303-72BF-2E4F-A2AE-19DB2789850B}"/>
              </a:ext>
            </a:extLst>
          </p:cNvPr>
          <p:cNvSpPr/>
          <p:nvPr userDrawn="1"/>
        </p:nvSpPr>
        <p:spPr>
          <a:xfrm>
            <a:off x="0" y="4"/>
            <a:ext cx="9144000" cy="1521225"/>
          </a:xfrm>
          <a:prstGeom prst="rect">
            <a:avLst/>
          </a:prstGeom>
          <a:solidFill>
            <a:srgbClr val="448431"/>
          </a:solidFill>
          <a:ln>
            <a:solidFill>
              <a:srgbClr val="57AC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F75180F7-F67E-2A4A-956D-AEF140B545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26479" y="887762"/>
            <a:ext cx="3017519" cy="64340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364701-2FEA-435F-9BFD-168F5E88AA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142" y="1521229"/>
            <a:ext cx="8529600" cy="478114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783" indent="-228594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2971" indent="-228594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‒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160" indent="-228594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ct val="100000"/>
              </a:lnSpc>
              <a:spcBef>
                <a:spcPts val="600"/>
              </a:spcBef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object 3">
            <a:extLst>
              <a:ext uri="{FF2B5EF4-FFF2-40B4-BE49-F238E27FC236}">
                <a16:creationId xmlns:a16="http://schemas.microsoft.com/office/drawing/2014/main" id="{6CEA5E0C-2930-407C-8443-CB06853E723E}"/>
              </a:ext>
            </a:extLst>
          </p:cNvPr>
          <p:cNvSpPr/>
          <p:nvPr userDrawn="1"/>
        </p:nvSpPr>
        <p:spPr>
          <a:xfrm>
            <a:off x="1429788" y="6256657"/>
            <a:ext cx="7714211" cy="45719"/>
          </a:xfrm>
          <a:custGeom>
            <a:avLst/>
            <a:gdLst/>
            <a:ahLst/>
            <a:cxnLst/>
            <a:rect l="l" t="t" r="r" b="b"/>
            <a:pathLst>
              <a:path w="7725409">
                <a:moveTo>
                  <a:pt x="0" y="0"/>
                </a:moveTo>
                <a:lnTo>
                  <a:pt x="7725156" y="0"/>
                </a:lnTo>
              </a:path>
            </a:pathLst>
          </a:custGeom>
          <a:ln w="25908">
            <a:solidFill>
              <a:srgbClr val="57AC40"/>
            </a:solidFill>
          </a:ln>
        </p:spPr>
        <p:txBody>
          <a:bodyPr wrap="square" lIns="0" tIns="0" rIns="0" bIns="0" rtlCol="0"/>
          <a:lstStyle/>
          <a:p>
            <a:endParaRPr sz="18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D67DC53-72A8-46A8-920D-BF4A8C1FD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61" y="5936615"/>
            <a:ext cx="1283061" cy="731520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3AE9D370-B5BD-4A01-BD93-E3AF2518AE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142" y="320678"/>
            <a:ext cx="5806851" cy="1017672"/>
          </a:xfrm>
        </p:spPr>
        <p:txBody>
          <a:bodyPr>
            <a:normAutofit/>
          </a:bodyPr>
          <a:lstStyle>
            <a:lvl1pPr>
              <a:defRPr sz="4000" b="1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8" name="Text Placeholder 14">
            <a:extLst>
              <a:ext uri="{FF2B5EF4-FFF2-40B4-BE49-F238E27FC236}">
                <a16:creationId xmlns:a16="http://schemas.microsoft.com/office/drawing/2014/main" id="{B35CCE95-468E-442E-9ED0-F1EDC09F417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29787" y="6385716"/>
            <a:ext cx="4438997" cy="303212"/>
          </a:xfrm>
        </p:spPr>
        <p:txBody>
          <a:bodyPr anchor="ctr">
            <a:noAutofit/>
          </a:bodyPr>
          <a:lstStyle>
            <a:lvl1pPr marL="0" indent="0">
              <a:buNone/>
              <a:defRPr sz="12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CERT Basic Training Unit #: Unit Name</a:t>
            </a:r>
            <a:endParaRPr lang="en-US" dirty="0"/>
          </a:p>
        </p:txBody>
      </p:sp>
      <p:sp>
        <p:nvSpPr>
          <p:cNvPr id="19" name="Text Placeholder 14">
            <a:extLst>
              <a:ext uri="{FF2B5EF4-FFF2-40B4-BE49-F238E27FC236}">
                <a16:creationId xmlns:a16="http://schemas.microsoft.com/office/drawing/2014/main" id="{C8A4DFD6-6B8A-4783-B624-3D851DA8A11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32567" y="6385716"/>
            <a:ext cx="1803862" cy="303212"/>
          </a:xfrm>
        </p:spPr>
        <p:txBody>
          <a:bodyPr anchor="ctr">
            <a:noAutofit/>
          </a:bodyPr>
          <a:lstStyle>
            <a:lvl1pPr marL="0" indent="0" algn="r">
              <a:buNone/>
              <a:defRPr sz="12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#-Unit #</a:t>
            </a:r>
            <a:endParaRPr lang="en-US" dirty="0"/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16C3AFA8-CF49-4D54-9168-38931552E69B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7789025" y="5881860"/>
            <a:ext cx="1022409" cy="355600"/>
          </a:xfrm>
          <a:ln>
            <a:solidFill>
              <a:srgbClr val="575757"/>
            </a:solidFill>
          </a:ln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PM-123</a:t>
            </a:r>
          </a:p>
        </p:txBody>
      </p:sp>
    </p:spTree>
    <p:extLst>
      <p:ext uri="{BB962C8B-B14F-4D97-AF65-F5344CB8AC3E}">
        <p14:creationId xmlns:p14="http://schemas.microsoft.com/office/powerpoint/2010/main" val="5279090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777C4DE-535A-48A8-B070-52576141C1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Slide Master w/o PM Box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480034-040C-4A73-B481-BC4B843FA1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4842F2-B8CF-4FBB-92F0-1AC6DDF394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1F69BD-0B0C-4866-A0B7-9C9DC31A51B0}" type="datetimeFigureOut">
              <a:rPr lang="en-US" smtClean="0"/>
              <a:t>4/7/2021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EF5D1E-236B-4794-BD1C-A348F44003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CFCAED-1C23-4596-B207-CC261274F5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860692-8B36-4761-9A7C-D6FD3AE4FB2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68229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76" r:id="rId2"/>
    <p:sldLayoutId id="2147483650" r:id="rId3"/>
    <p:sldLayoutId id="2147483667" r:id="rId4"/>
    <p:sldLayoutId id="2147483666" r:id="rId5"/>
    <p:sldLayoutId id="2147483665" r:id="rId6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777C4DE-535A-48A8-B070-52576141C1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Slide Master w/ PM Box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480034-040C-4A73-B481-BC4B843FA1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4842F2-B8CF-4FBB-92F0-1AC6DDF394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1F69BD-0B0C-4866-A0B7-9C9DC31A51B0}" type="datetimeFigureOut">
              <a:rPr lang="en-US" smtClean="0"/>
              <a:t>4/7/2021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EF5D1E-236B-4794-BD1C-A348F44003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CFCAED-1C23-4596-B207-CC261274F5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860692-8B36-4761-9A7C-D6FD3AE4FB2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8148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12DF54-290B-4006-9115-CBC77BA83C5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CERT Basic Training</a:t>
            </a:r>
          </a:p>
        </p:txBody>
      </p:sp>
    </p:spTree>
    <p:extLst>
      <p:ext uri="{BB962C8B-B14F-4D97-AF65-F5344CB8AC3E}">
        <p14:creationId xmlns:p14="http://schemas.microsoft.com/office/powerpoint/2010/main" val="20875914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E5F6F6C-2CDB-41EF-82C8-F60EBBC4DD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Potential Targets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C743D4D-02E3-41F8-B998-2CE93E0AAA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Soft Targets </a:t>
            </a:r>
            <a:r>
              <a:rPr lang="en-US" dirty="0"/>
              <a:t>include schools, parks, large gathering spaces, cafes, and concert halls </a:t>
            </a:r>
          </a:p>
          <a:p>
            <a:r>
              <a:rPr lang="en-US" b="1" dirty="0"/>
              <a:t>Less Secure </a:t>
            </a:r>
            <a:r>
              <a:rPr lang="en-US" dirty="0"/>
              <a:t>Targets include malls, movie theaters, and universities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1F82E3-10D7-4D31-B850-774678A0928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8-6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9CCDD89-A9FA-4FF4-934A-B1C4BD92500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Basic Training Unit 8: Terrorism and CERT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44C01B5-787D-42CF-B089-8EB9A6C87A8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8-8</a:t>
            </a:r>
          </a:p>
        </p:txBody>
      </p:sp>
    </p:spTree>
    <p:extLst>
      <p:ext uri="{BB962C8B-B14F-4D97-AF65-F5344CB8AC3E}">
        <p14:creationId xmlns:p14="http://schemas.microsoft.com/office/powerpoint/2010/main" val="2497444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28CACF6-3A37-48FA-933F-6E450E72D3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 8.1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741941B-6C90-4B34-9150-7CDD731DB7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Purpose: </a:t>
            </a:r>
            <a:r>
              <a:rPr lang="en-US" dirty="0"/>
              <a:t>As with all types of disasters and emergencies, preparation is key to planning for a terrorism related event. Although it is often difficult to predict when such an event may occur, there are a number of steps you can take today to be prepared </a:t>
            </a:r>
          </a:p>
          <a:p>
            <a:r>
              <a:rPr lang="en-US" b="1" dirty="0"/>
              <a:t>Instructions:</a:t>
            </a:r>
          </a:p>
          <a:p>
            <a:pPr marL="1030288" lvl="1" indent="-457200">
              <a:buFont typeface="+mj-lt"/>
              <a:buAutoNum type="arabicPeriod"/>
            </a:pPr>
            <a:r>
              <a:rPr lang="en-US" dirty="0"/>
              <a:t>Break into small table groups </a:t>
            </a:r>
          </a:p>
          <a:p>
            <a:pPr marL="1030288" lvl="1" indent="-457200">
              <a:buFont typeface="+mj-lt"/>
              <a:buAutoNum type="arabicPeriod"/>
            </a:pPr>
            <a:r>
              <a:rPr lang="en-US" dirty="0"/>
              <a:t>As a group, create a list of activities that CERT volunteers can do at home or work to better prepare for a terrorism related emergency. Be prepared to share your list with the rest of the class </a:t>
            </a:r>
          </a:p>
          <a:p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81537C8-99DB-48BA-9B58-95538E8C0DE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8-6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19646E7-3ABD-4FA7-93AE-4C1BC88C1E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Basic Training Unit 8: Terrorism and CERT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F6E6A8C-21CF-4E7B-9C08-DABB3F12688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8-9</a:t>
            </a:r>
          </a:p>
        </p:txBody>
      </p:sp>
    </p:spTree>
    <p:extLst>
      <p:ext uri="{BB962C8B-B14F-4D97-AF65-F5344CB8AC3E}">
        <p14:creationId xmlns:p14="http://schemas.microsoft.com/office/powerpoint/2010/main" val="37950568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10A9CA9-78AF-4A4A-A272-6FBFD9CB4D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Active Shooter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7FFD540-B4CA-42B4-8C50-03ACABE912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Run</a:t>
            </a:r>
          </a:p>
          <a:p>
            <a:pPr marL="628633" lvl="1" indent="-457200">
              <a:buFont typeface="Arial" panose="020B0604020202020204" pitchFamily="34" charset="0"/>
              <a:buChar char="•"/>
            </a:pPr>
            <a:r>
              <a:rPr lang="en-US" dirty="0"/>
              <a:t>If there is an accessible escape path, attempt to evacuate the premises </a:t>
            </a:r>
          </a:p>
          <a:p>
            <a:r>
              <a:rPr lang="en-US" b="1" dirty="0"/>
              <a:t>Hide</a:t>
            </a:r>
          </a:p>
          <a:p>
            <a:pPr marL="514333" lvl="1" indent="-342900">
              <a:buFont typeface="Arial" panose="020B0604020202020204" pitchFamily="34" charset="0"/>
              <a:buChar char="•"/>
            </a:pPr>
            <a:r>
              <a:rPr lang="en-US" dirty="0"/>
              <a:t>If evacuation is not possible, find a place to hide where the active shooter is less likely to find you </a:t>
            </a:r>
          </a:p>
          <a:p>
            <a:r>
              <a:rPr lang="en-US" b="1" dirty="0"/>
              <a:t>Fight</a:t>
            </a:r>
          </a:p>
          <a:p>
            <a:pPr marL="514333" lvl="1" indent="-342900">
              <a:buFont typeface="Arial" panose="020B0604020202020204" pitchFamily="34" charset="0"/>
              <a:buChar char="•"/>
            </a:pPr>
            <a:r>
              <a:rPr lang="en-US" dirty="0"/>
              <a:t>If you are unable to run, evacuate or hide and when your life is in imminent danger, you may attempt to disrupt and/or incapacitate the active shooter 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801AE26-983B-4339-9806-698745A3768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8-7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DD5956B-AA60-4F72-8AA3-4F1B368229B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Basic Training Unit 8: Terrorism and CERT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50EB769-CB85-43A1-B77D-AAD9467BA60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8-10</a:t>
            </a:r>
          </a:p>
        </p:txBody>
      </p:sp>
    </p:spTree>
    <p:extLst>
      <p:ext uri="{BB962C8B-B14F-4D97-AF65-F5344CB8AC3E}">
        <p14:creationId xmlns:p14="http://schemas.microsoft.com/office/powerpoint/2010/main" val="40187490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2BB2716-1F67-4C52-A7AF-CD529B0CB9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Until Help Arrives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D96A1CA-9066-43A9-9E3A-1BE9CAFFAE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CERT volunteers are NOT equipped or trained to respond to terrorist incidents </a:t>
            </a:r>
          </a:p>
          <a:p>
            <a:r>
              <a:rPr lang="en-US" dirty="0"/>
              <a:t>If you find yourself in a situation that you believe to be a terrorist attack, focus on the most lifesaving interventions:</a:t>
            </a:r>
          </a:p>
          <a:p>
            <a:pPr lvl="1"/>
            <a:r>
              <a:rPr lang="en-US" dirty="0"/>
              <a:t>Move those in grave danger to a safe place</a:t>
            </a:r>
          </a:p>
          <a:p>
            <a:pPr lvl="1"/>
            <a:r>
              <a:rPr lang="en-US" dirty="0"/>
              <a:t>Stop bleeding, prevent shock</a:t>
            </a:r>
          </a:p>
          <a:p>
            <a:pPr lvl="1"/>
            <a:r>
              <a:rPr lang="en-US" dirty="0"/>
              <a:t>Maintain body temperature</a:t>
            </a:r>
          </a:p>
          <a:p>
            <a:pPr lvl="1"/>
            <a:r>
              <a:rPr lang="en-US" dirty="0"/>
              <a:t>Move unconscious survivors into recovery position</a:t>
            </a:r>
          </a:p>
          <a:p>
            <a:pPr lvl="1"/>
            <a:r>
              <a:rPr lang="en-US" dirty="0"/>
              <a:t>Offer comfort and support to those around you </a:t>
            </a:r>
          </a:p>
          <a:p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14B89B1-4A05-4B4E-9A51-6A8932DAEA1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8-10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F16CAE3-E581-40B4-A70C-CB3C84F5E82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Basic Training Unit 8: Terrorism and CERT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AAE72C9-C5B4-45FE-9069-BA3A8463A1E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8-11</a:t>
            </a:r>
          </a:p>
        </p:txBody>
      </p:sp>
    </p:spTree>
    <p:extLst>
      <p:ext uri="{BB962C8B-B14F-4D97-AF65-F5344CB8AC3E}">
        <p14:creationId xmlns:p14="http://schemas.microsoft.com/office/powerpoint/2010/main" val="41181224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F9A331C-1572-4F17-B6DF-03A959180B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Considerations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69AB6EF-7556-4F95-A257-4B4B253FA6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Before assisting those around you, consider:</a:t>
            </a:r>
          </a:p>
          <a:p>
            <a:pPr lvl="1"/>
            <a:r>
              <a:rPr lang="en-US" dirty="0"/>
              <a:t>How stress and fear of the situation may affect you</a:t>
            </a:r>
          </a:p>
          <a:p>
            <a:pPr lvl="1"/>
            <a:r>
              <a:rPr lang="en-US" dirty="0"/>
              <a:t>Immediate health affects of certain types of attacks </a:t>
            </a:r>
          </a:p>
          <a:p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7E28B7B-8995-4D25-9392-587ED8D6533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8-10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A68FE5-36E5-46B3-9379-B567B0265C7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Basic Training Unit 8: Terrorism and CERT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D0EA83-1705-4E50-9695-B200E1315C2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8-12</a:t>
            </a:r>
          </a:p>
        </p:txBody>
      </p:sp>
    </p:spTree>
    <p:extLst>
      <p:ext uri="{BB962C8B-B14F-4D97-AF65-F5344CB8AC3E}">
        <p14:creationId xmlns:p14="http://schemas.microsoft.com/office/powerpoint/2010/main" val="33733615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B2F02C4-FE64-4BEB-82B6-A99B0F19F2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Secondary Attacks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85F504D-6EC9-4D53-95D3-8F3770097F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Be prepared for a secondary attack </a:t>
            </a:r>
          </a:p>
          <a:p>
            <a:r>
              <a:rPr lang="en-US" dirty="0"/>
              <a:t>Be aware of your surroundings </a:t>
            </a:r>
          </a:p>
          <a:p>
            <a:r>
              <a:rPr lang="en-US" dirty="0"/>
              <a:t>Move away from danger as soon as you are able </a:t>
            </a:r>
          </a:p>
          <a:p>
            <a:r>
              <a:rPr lang="en-US" dirty="0"/>
              <a:t>Move others to safety if you are able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14065B1-3180-4861-AB38-9CE52FDCDAB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8-11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8BA0851-09DE-411A-A97C-49B5E4D51B2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Basic Training Unit 8: Terrorism and CERT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60A9F63-8289-4D46-B222-10CFEC2A2EB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8-13</a:t>
            </a:r>
          </a:p>
        </p:txBody>
      </p:sp>
    </p:spTree>
    <p:extLst>
      <p:ext uri="{BB962C8B-B14F-4D97-AF65-F5344CB8AC3E}">
        <p14:creationId xmlns:p14="http://schemas.microsoft.com/office/powerpoint/2010/main" val="41247531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54CF0AE-8F3F-4583-A9F0-33C37DA702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What Professional Responders Will Do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A7570E0-701E-4CB6-9158-83706463B5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Follow size-up steps</a:t>
            </a:r>
          </a:p>
          <a:p>
            <a:pPr lvl="1"/>
            <a:r>
              <a:rPr lang="en-US" dirty="0"/>
              <a:t>What is going on?</a:t>
            </a:r>
          </a:p>
          <a:p>
            <a:pPr lvl="1"/>
            <a:r>
              <a:rPr lang="en-US" dirty="0"/>
              <a:t>How bad is the situation and how much worse could it get?</a:t>
            </a:r>
          </a:p>
          <a:p>
            <a:pPr lvl="1"/>
            <a:r>
              <a:rPr lang="en-US" dirty="0"/>
              <a:t>What measures can be taken to control the incident safely?</a:t>
            </a:r>
          </a:p>
          <a:p>
            <a:pPr lvl="1"/>
            <a:r>
              <a:rPr lang="en-US" dirty="0"/>
              <a:t>What resources will be needed?</a:t>
            </a:r>
          </a:p>
          <a:p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51D42FD-A2D2-4A8E-BB7B-E85CA4E13CE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8-12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AB39CB-CD78-4660-8D5F-349A7DF33DE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Basic Training Unit 8: Terrorism and CERT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8BFB19B-0511-400A-93FF-30D30730867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8-14</a:t>
            </a:r>
          </a:p>
        </p:txBody>
      </p:sp>
    </p:spTree>
    <p:extLst>
      <p:ext uri="{BB962C8B-B14F-4D97-AF65-F5344CB8AC3E}">
        <p14:creationId xmlns:p14="http://schemas.microsoft.com/office/powerpoint/2010/main" val="33118352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560F273-DF38-4381-8F5E-F556DA96EC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Basic Decontamination Procedures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02F2E86-7AF1-4FFE-B193-1C011E39C0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Leave the contaminated area </a:t>
            </a:r>
          </a:p>
          <a:p>
            <a:r>
              <a:rPr lang="en-US" dirty="0"/>
              <a:t>Take decontamination action</a:t>
            </a:r>
          </a:p>
          <a:p>
            <a:pPr lvl="1"/>
            <a:r>
              <a:rPr lang="en-US" dirty="0"/>
              <a:t>Remove everything</a:t>
            </a:r>
          </a:p>
          <a:p>
            <a:pPr lvl="1"/>
            <a:r>
              <a:rPr lang="en-US" dirty="0"/>
              <a:t>Wash hands</a:t>
            </a:r>
          </a:p>
          <a:p>
            <a:pPr lvl="1"/>
            <a:r>
              <a:rPr lang="en-US" dirty="0"/>
              <a:t>Flush the entire body</a:t>
            </a:r>
          </a:p>
          <a:p>
            <a:pPr lvl="1"/>
            <a:r>
              <a:rPr lang="en-US" dirty="0"/>
              <a:t>Blot dry </a:t>
            </a:r>
          </a:p>
          <a:p>
            <a:r>
              <a:rPr lang="en-US" dirty="0"/>
              <a:t>Report for decontamination </a:t>
            </a:r>
          </a:p>
        </p:txBody>
      </p:sp>
      <p:pic>
        <p:nvPicPr>
          <p:cNvPr id="6" name="Picture 5" descr="Photo of hands washing in a sink.">
            <a:extLst>
              <a:ext uri="{FF2B5EF4-FFF2-40B4-BE49-F238E27FC236}">
                <a16:creationId xmlns:a16="http://schemas.microsoft.com/office/drawing/2014/main" id="{6D31A48E-9C89-4172-8D38-9A45DD840B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8784" y="1647455"/>
            <a:ext cx="2647581" cy="4108179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9D4AA05-D2EF-48DD-AEB7-06266802F72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8-13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4E3520-DA92-4516-BF10-7446ED49BB1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Basic Training Unit 8: Terrorism and CERT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C5E8A3E-258B-4B1D-BA5E-6B9BF9FC59C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8-15</a:t>
            </a:r>
          </a:p>
        </p:txBody>
      </p:sp>
    </p:spTree>
    <p:extLst>
      <p:ext uri="{BB962C8B-B14F-4D97-AF65-F5344CB8AC3E}">
        <p14:creationId xmlns:p14="http://schemas.microsoft.com/office/powerpoint/2010/main" val="11467786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F26976D-F9EE-466E-891C-6BE5761F07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CBRNE Indicators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D2E6762-33BC-4863-9567-49A4EB8436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Vapor clouds or mists that are unusual for the area or for the time of day </a:t>
            </a:r>
          </a:p>
          <a:p>
            <a:r>
              <a:rPr lang="en-US" dirty="0"/>
              <a:t>Out of place and unattended packages, boxes, or vehicles </a:t>
            </a:r>
          </a:p>
          <a:p>
            <a:r>
              <a:rPr lang="en-US" dirty="0"/>
              <a:t>If you observe any indicators</a:t>
            </a:r>
          </a:p>
          <a:p>
            <a:pPr lvl="1"/>
            <a:r>
              <a:rPr lang="en-US" dirty="0"/>
              <a:t>Do not touch</a:t>
            </a:r>
          </a:p>
          <a:p>
            <a:pPr lvl="1"/>
            <a:r>
              <a:rPr lang="en-US" dirty="0"/>
              <a:t>Move away</a:t>
            </a:r>
          </a:p>
          <a:p>
            <a:pPr lvl="1"/>
            <a:r>
              <a:rPr lang="en-US" dirty="0"/>
              <a:t>Report it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C0356C9-6050-4208-87F5-A5EFC9D8FF9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8-14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556F019-FF68-42E4-9595-C6DA6A1E703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Basic Training Unit 8: Terrorism and CERT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DB49E35-742E-44F9-B5AA-20CC7A0D751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8-16</a:t>
            </a:r>
          </a:p>
        </p:txBody>
      </p:sp>
    </p:spTree>
    <p:extLst>
      <p:ext uri="{BB962C8B-B14F-4D97-AF65-F5344CB8AC3E}">
        <p14:creationId xmlns:p14="http://schemas.microsoft.com/office/powerpoint/2010/main" val="31055372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3332E11-B897-4EAD-9CFE-0F99E2D362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Nuclear Weapons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3C50E91-A760-4B4A-8C51-6AE9303B5B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142" y="1521229"/>
            <a:ext cx="4960243" cy="4781145"/>
          </a:xfrm>
        </p:spPr>
        <p:txBody>
          <a:bodyPr>
            <a:normAutofit/>
          </a:bodyPr>
          <a:lstStyle/>
          <a:p>
            <a:r>
              <a:rPr lang="en-US" dirty="0"/>
              <a:t>Derives destructive force from nuclear reaction </a:t>
            </a:r>
          </a:p>
          <a:p>
            <a:r>
              <a:rPr lang="en-US" dirty="0"/>
              <a:t>Affected area is larger as contaminated objects spread </a:t>
            </a:r>
          </a:p>
          <a:p>
            <a:r>
              <a:rPr lang="en-US" dirty="0"/>
              <a:t>Potential for casualties extends beyond initial attack </a:t>
            </a:r>
          </a:p>
          <a:p>
            <a:r>
              <a:rPr lang="en-US" dirty="0"/>
              <a:t>Long-term effects difficult to monitor and track </a:t>
            </a:r>
          </a:p>
        </p:txBody>
      </p:sp>
      <p:pic>
        <p:nvPicPr>
          <p:cNvPr id="6" name="Picture 5" descr="Photo of a sign saying, &quot;No drugs or nuclear weapons allowed inside.&quot; ">
            <a:extLst>
              <a:ext uri="{FF2B5EF4-FFF2-40B4-BE49-F238E27FC236}">
                <a16:creationId xmlns:a16="http://schemas.microsoft.com/office/drawing/2014/main" id="{E7E329A4-652F-48F5-BAED-A9472EBE9C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3495" y="2589246"/>
            <a:ext cx="3607358" cy="2386888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15359B2-CA11-41C6-B0CB-B1A4AFE052D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8-14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9C832B8-E746-4F47-8058-360F050B73B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Basic Training Unit 8: Terrorism and CERT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D637DE1-6A6C-41A3-8873-7D49E9F4B9E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8-17</a:t>
            </a:r>
          </a:p>
        </p:txBody>
      </p:sp>
    </p:spTree>
    <p:extLst>
      <p:ext uri="{BB962C8B-B14F-4D97-AF65-F5344CB8AC3E}">
        <p14:creationId xmlns:p14="http://schemas.microsoft.com/office/powerpoint/2010/main" val="33896819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0FB0EC1-3E3F-44B5-9D2E-006844BF8D7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419958" y="1359392"/>
            <a:ext cx="7886700" cy="1325563"/>
          </a:xfrm>
        </p:spPr>
        <p:txBody>
          <a:bodyPr/>
          <a:lstStyle/>
          <a:p>
            <a:pPr rtl="0" eaLnBrk="1" latinLnBrk="0" hangingPunct="1"/>
            <a:r>
              <a:rPr lang="en-US" sz="5000" b="1" kern="1200" dirty="0">
                <a:solidFill>
                  <a:srgbClr val="FFFFFF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Terrorism and CERT</a:t>
            </a:r>
            <a:endParaRPr lang="en-US" dirty="0">
              <a:effectLst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7A1750-2D58-4515-93B5-290EB63DC1E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CERT Basic Training Unit 8</a:t>
            </a:r>
          </a:p>
        </p:txBody>
      </p:sp>
    </p:spTree>
    <p:extLst>
      <p:ext uri="{BB962C8B-B14F-4D97-AF65-F5344CB8AC3E}">
        <p14:creationId xmlns:p14="http://schemas.microsoft.com/office/powerpoint/2010/main" val="37659522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7805131-E99B-4E62-9DE4-42AF1FF105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Shelter-in-Place Procedures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D427FBB-46D9-4AF9-A931-C8EACC5F19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Shut off ventilation systems </a:t>
            </a:r>
          </a:p>
          <a:p>
            <a:r>
              <a:rPr lang="en-US" dirty="0"/>
              <a:t>Go to your shelter-in-place room </a:t>
            </a:r>
          </a:p>
          <a:p>
            <a:r>
              <a:rPr lang="en-US" dirty="0"/>
              <a:t>Use precut plastic sheeting to cover air openings </a:t>
            </a:r>
          </a:p>
          <a:p>
            <a:r>
              <a:rPr lang="en-US" dirty="0"/>
              <a:t>Tape sheeting over doors, windows, vents </a:t>
            </a:r>
          </a:p>
          <a:p>
            <a:r>
              <a:rPr lang="en-US" dirty="0"/>
              <a:t>Use duct tape to seal other areas </a:t>
            </a:r>
          </a:p>
          <a:p>
            <a:r>
              <a:rPr lang="en-US" dirty="0"/>
              <a:t>Listen to a battery-powered radio </a:t>
            </a:r>
          </a:p>
          <a:p>
            <a:r>
              <a:rPr lang="en-US" dirty="0"/>
              <a:t>Ventilate room once contaminants are gone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CBCD6CC-32E2-490A-AE20-79FF47B2023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8-15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37F9636-CBE1-4AF1-BCC9-2600032F1EB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Basic Training Unit 8: Terrorism and CERT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7BDEB4-5865-4363-85AF-CDCDA7E4928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8-18</a:t>
            </a:r>
          </a:p>
        </p:txBody>
      </p:sp>
    </p:spTree>
    <p:extLst>
      <p:ext uri="{BB962C8B-B14F-4D97-AF65-F5344CB8AC3E}">
        <p14:creationId xmlns:p14="http://schemas.microsoft.com/office/powerpoint/2010/main" val="18624978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5CD6A38-DAE5-4331-919E-3FED4D42E0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Unit Summary</a:t>
            </a:r>
            <a:r>
              <a:rPr lang="en-US" sz="800" dirty="0"/>
              <a:t> </a:t>
            </a:r>
            <a:r>
              <a:rPr lang="en-US" sz="800" dirty="0">
                <a:solidFill>
                  <a:srgbClr val="448431"/>
                </a:solidFill>
              </a:rPr>
              <a:t>(Unit 8)</a:t>
            </a:r>
            <a:endParaRPr lang="en-US" dirty="0">
              <a:solidFill>
                <a:srgbClr val="448431"/>
              </a:solidFill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40FFE69-4B18-4745-8E3B-6F11EB2C7F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When terrorists attack, their goals are to:</a:t>
            </a:r>
          </a:p>
          <a:p>
            <a:pPr lvl="1"/>
            <a:r>
              <a:rPr lang="en-US" sz="2000" dirty="0"/>
              <a:t>Create mass casualties</a:t>
            </a:r>
          </a:p>
          <a:p>
            <a:pPr lvl="1"/>
            <a:r>
              <a:rPr lang="en-US" sz="2000" dirty="0"/>
              <a:t>Disrupt critical resources, vital services, and the economy</a:t>
            </a:r>
          </a:p>
          <a:p>
            <a:pPr lvl="1"/>
            <a:r>
              <a:rPr lang="en-US" sz="2000" dirty="0"/>
              <a:t>Cause fear </a:t>
            </a:r>
          </a:p>
          <a:p>
            <a:r>
              <a:rPr lang="en-US" sz="2400" dirty="0"/>
              <a:t>New Tactics</a:t>
            </a:r>
          </a:p>
          <a:p>
            <a:pPr lvl="1"/>
            <a:r>
              <a:rPr lang="en-US" sz="2000" dirty="0"/>
              <a:t>Active Shooter</a:t>
            </a:r>
          </a:p>
          <a:p>
            <a:pPr lvl="1"/>
            <a:r>
              <a:rPr lang="en-US" sz="2000" dirty="0"/>
              <a:t>Improvised Explosive Devices</a:t>
            </a:r>
          </a:p>
          <a:p>
            <a:pPr lvl="1"/>
            <a:r>
              <a:rPr lang="en-US" sz="2000" dirty="0"/>
              <a:t>Complex Coordinated Attacks</a:t>
            </a:r>
          </a:p>
          <a:p>
            <a:pPr lvl="1"/>
            <a:r>
              <a:rPr lang="en-US" sz="2000" dirty="0"/>
              <a:t>Cyber Attacks </a:t>
            </a:r>
          </a:p>
          <a:p>
            <a:r>
              <a:rPr lang="en-US" sz="2400" dirty="0"/>
              <a:t>CERT volunteers are NOT equipped or trained to respond to terrorist incidents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015CF69-B339-4293-AFB3-B6241779F2E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8-17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6A0A58F-7908-4826-A4B4-F27D4C53C22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Basic Training Unit 8: Terrorism and CERT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767D7CB-7201-4FCC-A42D-401B4D36DF6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8-19</a:t>
            </a:r>
          </a:p>
        </p:txBody>
      </p:sp>
    </p:spTree>
    <p:extLst>
      <p:ext uri="{BB962C8B-B14F-4D97-AF65-F5344CB8AC3E}">
        <p14:creationId xmlns:p14="http://schemas.microsoft.com/office/powerpoint/2010/main" val="26110457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C394776-D006-4DC6-847E-052AAD6FE9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Homework Assignment</a:t>
            </a:r>
            <a:r>
              <a:rPr lang="en-US" sz="800" dirty="0"/>
              <a:t> </a:t>
            </a:r>
            <a:r>
              <a:rPr lang="en-US" sz="800" dirty="0">
                <a:solidFill>
                  <a:srgbClr val="448431"/>
                </a:solidFill>
              </a:rPr>
              <a:t>(Unit 8)</a:t>
            </a:r>
            <a:endParaRPr lang="en-US" dirty="0">
              <a:solidFill>
                <a:srgbClr val="448431"/>
              </a:solidFill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AC77E62-D5D8-4DC6-B9A4-A9048A2B9A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Review the materials for the next session </a:t>
            </a:r>
          </a:p>
          <a:p>
            <a:r>
              <a:rPr lang="en-US" dirty="0"/>
              <a:t>Wear appropriate clothing for next session </a:t>
            </a:r>
          </a:p>
        </p:txBody>
      </p:sp>
      <p:pic>
        <p:nvPicPr>
          <p:cNvPr id="6" name="Picture 5" descr="Photo: CERT members place a splint on a survivor.">
            <a:extLst>
              <a:ext uri="{FF2B5EF4-FFF2-40B4-BE49-F238E27FC236}">
                <a16:creationId xmlns:a16="http://schemas.microsoft.com/office/drawing/2014/main" id="{00E84CA7-B003-4122-A777-7A3396D447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4337" y="2954776"/>
            <a:ext cx="3815326" cy="2533563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B65075E-C1A4-4657-8C4B-7C871F4BB28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8-18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9935FF-64D2-4DE0-AE9E-76808908398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Basic Training Unit 8: Terrorism and CERT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573DD68-A14F-4150-8ADB-BD32752491E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8-20</a:t>
            </a:r>
          </a:p>
        </p:txBody>
      </p:sp>
    </p:spTree>
    <p:extLst>
      <p:ext uri="{BB962C8B-B14F-4D97-AF65-F5344CB8AC3E}">
        <p14:creationId xmlns:p14="http://schemas.microsoft.com/office/powerpoint/2010/main" val="69164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13B7F78-DDB1-47E8-9B21-ACAE37E0B4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Unit</a:t>
            </a:r>
            <a:r>
              <a:rPr lang="en-US" sz="800" dirty="0">
                <a:solidFill>
                  <a:srgbClr val="448431"/>
                </a:solidFill>
              </a:rPr>
              <a:t> 8 </a:t>
            </a:r>
            <a:r>
              <a:rPr lang="en-US" dirty="0"/>
              <a:t>Objectives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7D8C9D5-CAE1-4112-B373-AA74C73A1D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Define terrorism </a:t>
            </a:r>
          </a:p>
          <a:p>
            <a:r>
              <a:rPr lang="en-US" dirty="0"/>
              <a:t>List the eight signs of terrorism and describe how to report suspicious activity </a:t>
            </a:r>
          </a:p>
          <a:p>
            <a:r>
              <a:rPr lang="en-US" dirty="0"/>
              <a:t>Explain the role of a CERT volunteer during a terrorist incident </a:t>
            </a:r>
          </a:p>
          <a:p>
            <a:r>
              <a:rPr lang="en-US" dirty="0"/>
              <a:t>Describe activities to prepare for a terrorist incident at home, at work, and in the community 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605FD31-A6A5-408D-98B5-BFEECF691E5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8-1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A58BAD-D0AA-4466-819E-24BEBE06FCB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Basic Training Unit 8: Terrorism and CERT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7080748-3E0B-4BFD-B779-0A611E2D197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8-1</a:t>
            </a:r>
          </a:p>
        </p:txBody>
      </p:sp>
    </p:spTree>
    <p:extLst>
      <p:ext uri="{BB962C8B-B14F-4D97-AF65-F5344CB8AC3E}">
        <p14:creationId xmlns:p14="http://schemas.microsoft.com/office/powerpoint/2010/main" val="27412636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9A4B0E7-144C-4170-9D7C-CC152C4CD7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Unit</a:t>
            </a:r>
            <a:r>
              <a:rPr lang="en-US" sz="800" dirty="0">
                <a:solidFill>
                  <a:srgbClr val="448431"/>
                </a:solidFill>
              </a:rPr>
              <a:t> 8 </a:t>
            </a:r>
            <a:r>
              <a:rPr lang="en-US" dirty="0"/>
              <a:t>Topics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5ED336E-AED5-44D9-9BFB-DAE58C6667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142" y="1521229"/>
            <a:ext cx="4773052" cy="4758287"/>
          </a:xfrm>
        </p:spPr>
        <p:txBody>
          <a:bodyPr>
            <a:normAutofit/>
          </a:bodyPr>
          <a:lstStyle/>
          <a:p>
            <a:r>
              <a:rPr lang="en-US" dirty="0"/>
              <a:t>Defining Terrorism</a:t>
            </a:r>
          </a:p>
          <a:p>
            <a:r>
              <a:rPr lang="en-US" dirty="0"/>
              <a:t>Terrorist Goals and Tactics</a:t>
            </a:r>
          </a:p>
          <a:p>
            <a:r>
              <a:rPr lang="en-US" dirty="0"/>
              <a:t>Preparing Your Community</a:t>
            </a:r>
          </a:p>
          <a:p>
            <a:r>
              <a:rPr lang="en-US" dirty="0"/>
              <a:t>Until Help Arrives</a:t>
            </a:r>
          </a:p>
          <a:p>
            <a:r>
              <a:rPr lang="en-US" dirty="0"/>
              <a:t>HazMat and Chemical, Biological, Radiological, Nuclear, and Explosive (CBRNE) materials. </a:t>
            </a:r>
          </a:p>
        </p:txBody>
      </p:sp>
      <p:pic>
        <p:nvPicPr>
          <p:cNvPr id="8" name="Picture 7" descr="Photo of the Alfred P Murrah Federal Building after the Oklahoma City bombing.">
            <a:extLst>
              <a:ext uri="{FF2B5EF4-FFF2-40B4-BE49-F238E27FC236}">
                <a16:creationId xmlns:a16="http://schemas.microsoft.com/office/drawing/2014/main" id="{90F48837-2AB0-4531-8B67-728DB62052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8739" y="2129449"/>
            <a:ext cx="3767656" cy="2599101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A15B20-FBEF-4C4B-B81A-E1EEB208F0A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8-1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D514A9D-43F8-4C53-BE4D-8F5F8A0AA09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Basic Training Unit 8: Terrorism and CERT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137611C-7CED-4379-9EA4-AC326F68BD4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8-2</a:t>
            </a:r>
          </a:p>
        </p:txBody>
      </p:sp>
    </p:spTree>
    <p:extLst>
      <p:ext uri="{BB962C8B-B14F-4D97-AF65-F5344CB8AC3E}">
        <p14:creationId xmlns:p14="http://schemas.microsoft.com/office/powerpoint/2010/main" val="17187313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17A4BD8-48EC-4A96-9DDC-57F8576761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Terrorism?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D3C29FA-25A0-4A20-A357-C899F2CEF9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unlawful use of force or violence against persons or property to intimidate or coerce a government, the civilian population, or any  segment thereof, in furtherance of political or social objectives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CD2A9B4-883C-451C-A2E8-2F9921CCD67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8-2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AC557B-C4B2-4E35-83F4-FCB42BFDA98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Basic Training Unit 8: Terrorism and CERT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B1A187B-B4C7-4F05-B451-697F713D877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8-3</a:t>
            </a:r>
          </a:p>
        </p:txBody>
      </p:sp>
    </p:spTree>
    <p:extLst>
      <p:ext uri="{BB962C8B-B14F-4D97-AF65-F5344CB8AC3E}">
        <p14:creationId xmlns:p14="http://schemas.microsoft.com/office/powerpoint/2010/main" val="11857181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C62572C-B7A7-473D-80CD-8579165301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Terrorist Goals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662CC3A-F953-456F-B608-BD643FDBA3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Influence government policy and to achieve specific objectives </a:t>
            </a:r>
          </a:p>
          <a:p>
            <a:r>
              <a:rPr lang="en-US" dirty="0"/>
              <a:t>Undermine the public’s sense of safety and their confidence in the government </a:t>
            </a:r>
          </a:p>
          <a:p>
            <a:r>
              <a:rPr lang="en-US" dirty="0"/>
              <a:t>Portray the government as ineffective, weak and/or otherwise incapable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3B9A816-808F-4BB5-BB1E-8C76E50F635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8-2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D69365-C8A4-424C-A82B-66CD862B14F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Basic Training Unit 8: Terrorism and CERT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B1B43E9-142C-47DD-839E-E8703444E8F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8-4</a:t>
            </a:r>
          </a:p>
        </p:txBody>
      </p:sp>
    </p:spTree>
    <p:extLst>
      <p:ext uri="{BB962C8B-B14F-4D97-AF65-F5344CB8AC3E}">
        <p14:creationId xmlns:p14="http://schemas.microsoft.com/office/powerpoint/2010/main" val="23649950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B959583-68B7-493E-897A-1A70CB946A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Tactics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26FCC44-9BD0-4E98-9120-2A4C47B606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Active Shooter</a:t>
            </a:r>
          </a:p>
          <a:p>
            <a:r>
              <a:rPr lang="en-US" dirty="0"/>
              <a:t>Improvised Explosive Devices (IEDs)</a:t>
            </a:r>
          </a:p>
          <a:p>
            <a:r>
              <a:rPr lang="en-US" dirty="0"/>
              <a:t>Complex Coordinated Terrorist Attacks</a:t>
            </a:r>
          </a:p>
          <a:p>
            <a:r>
              <a:rPr lang="en-US" dirty="0"/>
              <a:t>Cyber Attacks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5B26075-C0DE-4C7F-9AB8-FE86767D5AE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8-2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F5DC3F2-93CD-4AC4-8E32-5986C850008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Basic Training Unit 8: Terrorism and CERT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F6CEB37-0AF2-410C-AECE-596A5BBE865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8-5</a:t>
            </a:r>
          </a:p>
        </p:txBody>
      </p:sp>
    </p:spTree>
    <p:extLst>
      <p:ext uri="{BB962C8B-B14F-4D97-AF65-F5344CB8AC3E}">
        <p14:creationId xmlns:p14="http://schemas.microsoft.com/office/powerpoint/2010/main" val="29401882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4E17113-8366-403B-AF51-1C2ABE36AE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Potential Indicators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456AB7F-0C3B-4F7D-A3CA-47176A8653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If you see something, say something!</a:t>
            </a:r>
          </a:p>
          <a:p>
            <a:r>
              <a:rPr lang="en-US" dirty="0"/>
              <a:t>Understand the signs of terrorist activity </a:t>
            </a:r>
          </a:p>
          <a:p>
            <a:r>
              <a:rPr lang="en-US" dirty="0"/>
              <a:t>Contact local law enforcement </a:t>
            </a:r>
          </a:p>
          <a:p>
            <a:r>
              <a:rPr lang="en-US" dirty="0"/>
              <a:t>Use the FBI Suspicious Activity Reporting Tip Line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C32AA1D-A7A4-438F-BEC5-79313A98855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8-5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D16549B-7047-477A-B487-09F090A64E3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Basic Training Unit 8: Terrorism and CERT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89ECC18-BCBD-4ED3-80A2-AD612CFADEB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8-6</a:t>
            </a:r>
          </a:p>
        </p:txBody>
      </p:sp>
    </p:spTree>
    <p:extLst>
      <p:ext uri="{BB962C8B-B14F-4D97-AF65-F5344CB8AC3E}">
        <p14:creationId xmlns:p14="http://schemas.microsoft.com/office/powerpoint/2010/main" val="27813620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76BCF8E-5825-40DD-8567-2C1C1A087A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Eight Signs of Terrorism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00E6E33-A70E-4ECF-86D0-EE4018253F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Surveillance</a:t>
            </a:r>
          </a:p>
          <a:p>
            <a:r>
              <a:rPr lang="en-US" dirty="0"/>
              <a:t>Elicitation</a:t>
            </a:r>
          </a:p>
          <a:p>
            <a:r>
              <a:rPr lang="en-US" dirty="0"/>
              <a:t>Tests of security</a:t>
            </a:r>
          </a:p>
          <a:p>
            <a:r>
              <a:rPr lang="en-US" dirty="0"/>
              <a:t>Funding</a:t>
            </a:r>
          </a:p>
          <a:p>
            <a:r>
              <a:rPr lang="en-US" dirty="0"/>
              <a:t>Acquiring supplies</a:t>
            </a:r>
          </a:p>
          <a:p>
            <a:r>
              <a:rPr lang="en-US" dirty="0"/>
              <a:t>Impersonation or suspicious people </a:t>
            </a:r>
          </a:p>
          <a:p>
            <a:r>
              <a:rPr lang="en-US" dirty="0"/>
              <a:t>Rehearsals and dry runs </a:t>
            </a:r>
          </a:p>
          <a:p>
            <a:r>
              <a:rPr lang="en-US" dirty="0"/>
              <a:t>Deployment</a:t>
            </a:r>
          </a:p>
        </p:txBody>
      </p:sp>
      <p:pic>
        <p:nvPicPr>
          <p:cNvPr id="9" name="Picture 8" descr="Photo: A man uses binoculars to view an object in the distance.">
            <a:extLst>
              <a:ext uri="{FF2B5EF4-FFF2-40B4-BE49-F238E27FC236}">
                <a16:creationId xmlns:a16="http://schemas.microsoft.com/office/drawing/2014/main" id="{95853157-8677-4A82-BD2C-6A31C19E73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7632" y="1685323"/>
            <a:ext cx="2982005" cy="2226478"/>
          </a:xfrm>
          <a:prstGeom prst="rect">
            <a:avLst/>
          </a:prstGeom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BF4BC6B-3818-4885-AB2D-209EC0799BB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8-5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2EA862F-E54A-4DDB-8EF2-FF4FF8A5610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Basic Training Unit 8: Terrorism and CERT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DB73932-DFDA-44FB-B09E-315C50F132B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8-7</a:t>
            </a:r>
          </a:p>
        </p:txBody>
      </p:sp>
    </p:spTree>
    <p:extLst>
      <p:ext uri="{BB962C8B-B14F-4D97-AF65-F5344CB8AC3E}">
        <p14:creationId xmlns:p14="http://schemas.microsoft.com/office/powerpoint/2010/main" val="21892765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RTPPTTmplt20190319" id="{D722C5DE-2F57-4455-BD5B-B112E512D8C7}" vid="{1F66F116-B1E9-46B5-B201-57AD9513C66B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RTPPTTmplt20190319" id="{D722C5DE-2F57-4455-BD5B-B112E512D8C7}" vid="{C04B925E-061A-4622-B6DB-8886051063CE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8FE5F7B7910C4D8144887B4C3EC5DA" ma:contentTypeVersion="8" ma:contentTypeDescription="Create a new document." ma:contentTypeScope="" ma:versionID="0f4aa0be5aac37cfe6b302b3dcac7b10">
  <xsd:schema xmlns:xsd="http://www.w3.org/2001/XMLSchema" xmlns:xs="http://www.w3.org/2001/XMLSchema" xmlns:p="http://schemas.microsoft.com/office/2006/metadata/properties" xmlns:ns2="cd7a79f3-a22f-4b0a-abe2-9eca9b7c463e" xmlns:ns3="ec9525e3-0e26-41e5-be28-2227dc64c83e" targetNamespace="http://schemas.microsoft.com/office/2006/metadata/properties" ma:root="true" ma:fieldsID="1d090e8eba2147705143ba426f1acea8" ns2:_="" ns3:_="">
    <xsd:import namespace="cd7a79f3-a22f-4b0a-abe2-9eca9b7c463e"/>
    <xsd:import namespace="ec9525e3-0e26-41e5-be28-2227dc64c83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OCR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7a79f3-a22f-4b0a-abe2-9eca9b7c463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c9525e3-0e26-41e5-be28-2227dc64c83e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992231E3-016F-4B17-AC09-DB5F282D3AC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A6A4D33-D01D-4212-B3C6-A4E181DF749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d7a79f3-a22f-4b0a-abe2-9eca9b7c463e"/>
    <ds:schemaRef ds:uri="ec9525e3-0e26-41e5-be28-2227dc64c83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5DD7AE4-83D3-421C-A1C5-EED6632DACD5}">
  <ds:schemaRefs>
    <ds:schemaRef ds:uri="http://schemas.microsoft.com/office/2006/documentManagement/types"/>
    <ds:schemaRef ds:uri="http://www.w3.org/XML/1998/namespace"/>
    <ds:schemaRef ds:uri="http://purl.org/dc/terms/"/>
    <ds:schemaRef ds:uri="ec9525e3-0e26-41e5-be28-2227dc64c83e"/>
    <ds:schemaRef ds:uri="http://schemas.microsoft.com/office/infopath/2007/PartnerControls"/>
    <ds:schemaRef ds:uri="http://schemas.openxmlformats.org/package/2006/metadata/core-properties"/>
    <ds:schemaRef ds:uri="cd7a79f3-a22f-4b0a-abe2-9eca9b7c463e"/>
    <ds:schemaRef ds:uri="http://purl.org/dc/elements/1.1/"/>
    <ds:schemaRef ds:uri="http://schemas.microsoft.com/office/2006/metadata/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CERTPPTTmplt</Template>
  <TotalTime>3291</TotalTime>
  <Words>1044</Words>
  <Application>Microsoft Office PowerPoint</Application>
  <PresentationFormat>On-screen Show (4:3)</PresentationFormat>
  <Paragraphs>179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22</vt:i4>
      </vt:variant>
    </vt:vector>
  </HeadingPairs>
  <TitlesOfParts>
    <vt:vector size="28" baseType="lpstr">
      <vt:lpstr>Arial</vt:lpstr>
      <vt:lpstr>Calibri</vt:lpstr>
      <vt:lpstr>Calibri Light</vt:lpstr>
      <vt:lpstr>Wingdings</vt:lpstr>
      <vt:lpstr>Office Theme</vt:lpstr>
      <vt:lpstr>1_Office Theme</vt:lpstr>
      <vt:lpstr>CERT Basic Training</vt:lpstr>
      <vt:lpstr>Terrorism and CERT</vt:lpstr>
      <vt:lpstr>Unit 8 Objectives</vt:lpstr>
      <vt:lpstr>Unit 8 Topics</vt:lpstr>
      <vt:lpstr>What Is Terrorism?</vt:lpstr>
      <vt:lpstr>Terrorist Goals</vt:lpstr>
      <vt:lpstr>New Tactics</vt:lpstr>
      <vt:lpstr>Potential Indicators</vt:lpstr>
      <vt:lpstr>Eight Signs of Terrorism</vt:lpstr>
      <vt:lpstr>Potential Targets</vt:lpstr>
      <vt:lpstr>Exercise 8.1</vt:lpstr>
      <vt:lpstr>Active Shooter</vt:lpstr>
      <vt:lpstr>Until Help Arrives</vt:lpstr>
      <vt:lpstr>Considerations</vt:lpstr>
      <vt:lpstr>Secondary Attacks</vt:lpstr>
      <vt:lpstr>What Professional Responders Will Do</vt:lpstr>
      <vt:lpstr>Basic Decontamination Procedures</vt:lpstr>
      <vt:lpstr>CBRNE Indicators</vt:lpstr>
      <vt:lpstr>Nuclear Weapons</vt:lpstr>
      <vt:lpstr>Shelter-in-Place Procedures</vt:lpstr>
      <vt:lpstr>Unit Summary (Unit 8)</vt:lpstr>
      <vt:lpstr>Homework Assignment (Unit 8)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Kendall</dc:creator>
  <cp:lastModifiedBy>Akers, Ryan</cp:lastModifiedBy>
  <cp:revision>758</cp:revision>
  <dcterms:created xsi:type="dcterms:W3CDTF">2019-04-19T15:08:43Z</dcterms:created>
  <dcterms:modified xsi:type="dcterms:W3CDTF">2021-04-07T21:33:12Z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0x010100798FE5F7B7910C4D8144887B4C3EC5DA</vt:lpwstr>
  </property>
</Properties>
</file>