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9" r:id="rId4"/>
  </p:sldMasterIdLst>
  <p:notesMasterIdLst>
    <p:notesMasterId r:id="rId24"/>
  </p:notesMasterIdLst>
  <p:handoutMasterIdLst>
    <p:handoutMasterId r:id="rId25"/>
  </p:handoutMasterIdLst>
  <p:sldIdLst>
    <p:sldId id="256" r:id="rId5"/>
    <p:sldId id="404" r:id="rId6"/>
    <p:sldId id="384" r:id="rId7"/>
    <p:sldId id="375" r:id="rId8"/>
    <p:sldId id="376" r:id="rId9"/>
    <p:sldId id="377" r:id="rId10"/>
    <p:sldId id="378" r:id="rId11"/>
    <p:sldId id="371" r:id="rId12"/>
    <p:sldId id="372" r:id="rId13"/>
    <p:sldId id="405" r:id="rId14"/>
    <p:sldId id="373" r:id="rId15"/>
    <p:sldId id="385" r:id="rId16"/>
    <p:sldId id="406" r:id="rId17"/>
    <p:sldId id="407" r:id="rId18"/>
    <p:sldId id="386" r:id="rId19"/>
    <p:sldId id="387" r:id="rId20"/>
    <p:sldId id="388" r:id="rId21"/>
    <p:sldId id="389" r:id="rId22"/>
    <p:sldId id="39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thony Bocchino" initials="AB" lastIdx="4" clrIdx="0">
    <p:extLst>
      <p:ext uri="{19B8F6BF-5375-455C-9EA6-DF929625EA0E}">
        <p15:presenceInfo xmlns:p15="http://schemas.microsoft.com/office/powerpoint/2012/main" userId="S-1-5-21-1244020187-519449412-911163043-17869" providerId="AD"/>
      </p:ext>
    </p:extLst>
  </p:cmAuthor>
  <p:cmAuthor id="2" name="Gian Tavares" initials="GT" lastIdx="51" clrIdx="1">
    <p:extLst>
      <p:ext uri="{19B8F6BF-5375-455C-9EA6-DF929625EA0E}">
        <p15:presenceInfo xmlns:p15="http://schemas.microsoft.com/office/powerpoint/2012/main" userId="S-1-5-21-1244020187-519449412-911163043-1729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8431"/>
    <a:srgbClr val="57AC40"/>
    <a:srgbClr val="5757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1289"/>
    <p:restoredTop sz="86411"/>
  </p:normalViewPr>
  <p:slideViewPr>
    <p:cSldViewPr snapToGrid="0">
      <p:cViewPr varScale="1">
        <p:scale>
          <a:sx n="54" d="100"/>
          <a:sy n="54" d="100"/>
        </p:scale>
        <p:origin x="1040" y="4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E9AFAD3-F3BD-4395-8F77-9999A3AF0AE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8F1A46B-586F-4CBE-9952-6BEDC60891DE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A48505-E7EB-4B8F-BF8D-66EAD648D0DD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E23D6-7DAB-4005-B034-4AFEE3EA5A2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2F3BB4C-A847-42FD-8740-E25E0B7BB7A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379F10-0CE8-46B5-BCEC-A8D128FCB86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31335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9E9712-CA5B-8E48-8425-06DF5F68B858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0E9810-0F59-234B-9237-31EE807F066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91230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2B86B7D5-9D73-41BF-83DA-82B7B0CE3957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5E2048F-5A58-44FC-BB6B-8004B92565BB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92822" y="1122365"/>
            <a:ext cx="8558357" cy="1220787"/>
          </a:xfrm>
        </p:spPr>
        <p:txBody>
          <a:bodyPr anchor="b">
            <a:normAutofit/>
          </a:bodyPr>
          <a:lstStyle>
            <a:lvl1pPr algn="ctr">
              <a:defRPr sz="5000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Title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1F19E53-3E23-440A-8EE7-959664248F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4AFC965-3E1A-4301-B9EF-34541341D0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9511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2613DF3-AFC5-E94B-8457-4F038DF15581}"/>
              </a:ext>
            </a:extLst>
          </p:cNvPr>
          <p:cNvSpPr/>
          <p:nvPr userDrawn="1"/>
        </p:nvSpPr>
        <p:spPr>
          <a:xfrm>
            <a:off x="0" y="-2387"/>
            <a:ext cx="9144000" cy="551497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003B7A3-0E25-DD44-981E-05529E199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671193"/>
            <a:ext cx="8229600" cy="1853184"/>
          </a:xfrm>
          <a:prstGeom prst="rect">
            <a:avLst/>
          </a:prstGeom>
        </p:spPr>
      </p:pic>
      <p:pic>
        <p:nvPicPr>
          <p:cNvPr id="16" name="Picture 15" descr="A close up of a sign&#10;&#10;Description generated with high confidence">
            <a:extLst>
              <a:ext uri="{FF2B5EF4-FFF2-40B4-BE49-F238E27FC236}">
                <a16:creationId xmlns:a16="http://schemas.microsoft.com/office/drawing/2014/main" id="{A0A1B6DC-BDE1-4350-A720-0DFEEA72163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098" y="5872795"/>
            <a:ext cx="2058831" cy="731520"/>
          </a:xfrm>
          <a:prstGeom prst="rect">
            <a:avLst/>
          </a:prstGeom>
        </p:spPr>
      </p:pic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3BB55A5C-60F8-44DB-948C-104DD56B3B6F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0" y="1580055"/>
            <a:ext cx="9144000" cy="8971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Title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6EB4A5DE-FE85-4060-831F-4535EBE301ED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0" y="2476500"/>
            <a:ext cx="9144000" cy="725488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00" b="1">
                <a:solidFill>
                  <a:sysClr val="windowText" lastClr="000000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dirty="0" err="1"/>
              <a:t>SubTitle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9B24244-9DB7-4E6D-9613-E486083973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B183386-0299-7D4D-B0EA-E1B0E62D84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</p:spPr>
        <p:txBody>
          <a:bodyPr>
            <a:normAutofit/>
          </a:bodyPr>
          <a:lstStyle>
            <a:lvl1pPr>
              <a:defRPr sz="50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870123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n-Bulleted Intro Tex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BD02111A-AC78-2C40-8E0F-A16E0D82D334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6177E8F-CC17-C84C-A54C-F64D706899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0" indent="0">
              <a:buNone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•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Arial" panose="020B0604020202020204" pitchFamily="34" charset="0"/>
              <a:buChar char="‒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160" indent="-228594">
              <a:buFont typeface="Wingdings" panose="05000000000000000000" pitchFamily="2" charset="2"/>
              <a:buChar char="§"/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AE9D370-B5BD-4A01-BD93-E3AF2518AE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B35CCE95-468E-442E-9ED0-F1EDC09F417A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C8A4DFD6-6B8A-4783-B624-3D851DA8A111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960D018-88E0-45CD-9E3B-A0A7382CB6A7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27909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DAE76731-F6E6-7848-A4D6-073D636EE3E0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5B8C4F10-6911-3D41-884B-E9859E377B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12974" cy="4781145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4E358483-0701-4610-B7F8-1CDC93B7D0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Text Placeholder 14">
            <a:extLst>
              <a:ext uri="{FF2B5EF4-FFF2-40B4-BE49-F238E27FC236}">
                <a16:creationId xmlns:a16="http://schemas.microsoft.com/office/drawing/2014/main" id="{2AFC4B6C-E56F-45A2-B987-2706EF4469DD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01D02937-E059-4923-A2A9-5058038E867B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8" name="Content Placeholder 3">
            <a:extLst>
              <a:ext uri="{FF2B5EF4-FFF2-40B4-BE49-F238E27FC236}">
                <a16:creationId xmlns:a16="http://schemas.microsoft.com/office/drawing/2014/main" id="{2F56D0F7-CF00-43BB-9D44-3DB0DAEF336F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2059730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umber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>
            <a:extLst>
              <a:ext uri="{FF2B5EF4-FFF2-40B4-BE49-F238E27FC236}">
                <a16:creationId xmlns:a16="http://schemas.microsoft.com/office/drawing/2014/main" id="{33AD5417-1E78-2347-88D2-D530F7E2EFBD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D90A92A1-1D28-8F44-BC5C-0BD237F63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8529600" cy="4781145"/>
          </a:xfrm>
        </p:spPr>
        <p:txBody>
          <a:bodyPr>
            <a:normAutofit/>
          </a:bodyPr>
          <a:lstStyle>
            <a:lvl1pPr marL="514350" indent="-514350">
              <a:buFont typeface="+mj-lt"/>
              <a:buAutoNum type="arabicPeriod"/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3881DF7E-501B-4BCA-95FE-16FA92C066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Text Placeholder 14">
            <a:extLst>
              <a:ext uri="{FF2B5EF4-FFF2-40B4-BE49-F238E27FC236}">
                <a16:creationId xmlns:a16="http://schemas.microsoft.com/office/drawing/2014/main" id="{64889971-C6D0-48C5-8EB8-09A4DABBFEC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19" name="Text Placeholder 14">
            <a:extLst>
              <a:ext uri="{FF2B5EF4-FFF2-40B4-BE49-F238E27FC236}">
                <a16:creationId xmlns:a16="http://schemas.microsoft.com/office/drawing/2014/main" id="{24B06ED1-1B06-44B7-8461-057F53E18818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6FEFCCD0-189B-4A9F-A0FA-FD528EB4233D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548881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Bulleted List w/P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D216FE46-FC96-B34B-8971-68574851E7E3}"/>
              </a:ext>
            </a:extLst>
          </p:cNvPr>
          <p:cNvSpPr/>
          <p:nvPr userDrawn="1"/>
        </p:nvSpPr>
        <p:spPr>
          <a:xfrm>
            <a:off x="0" y="4"/>
            <a:ext cx="9144000" cy="1521225"/>
          </a:xfrm>
          <a:prstGeom prst="rect">
            <a:avLst/>
          </a:prstGeom>
          <a:solidFill>
            <a:srgbClr val="448431"/>
          </a:solidFill>
          <a:ln>
            <a:solidFill>
              <a:srgbClr val="57AC4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2C0DF43E-ED80-5F49-A6AA-39142DB501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126479" y="887762"/>
            <a:ext cx="3017519" cy="643403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364701-2FEA-435F-9BFD-168F5E88AA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521229"/>
            <a:ext cx="4142622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object 3">
            <a:extLst>
              <a:ext uri="{FF2B5EF4-FFF2-40B4-BE49-F238E27FC236}">
                <a16:creationId xmlns:a16="http://schemas.microsoft.com/office/drawing/2014/main" id="{6CEA5E0C-2930-407C-8443-CB06853E723E}"/>
              </a:ext>
            </a:extLst>
          </p:cNvPr>
          <p:cNvSpPr/>
          <p:nvPr userDrawn="1"/>
        </p:nvSpPr>
        <p:spPr>
          <a:xfrm>
            <a:off x="1429788" y="6256657"/>
            <a:ext cx="7714211" cy="45719"/>
          </a:xfrm>
          <a:custGeom>
            <a:avLst/>
            <a:gdLst/>
            <a:ahLst/>
            <a:cxnLst/>
            <a:rect l="l" t="t" r="r" b="b"/>
            <a:pathLst>
              <a:path w="7725409">
                <a:moveTo>
                  <a:pt x="0" y="0"/>
                </a:moveTo>
                <a:lnTo>
                  <a:pt x="7725156" y="0"/>
                </a:lnTo>
              </a:path>
            </a:pathLst>
          </a:custGeom>
          <a:ln w="25908">
            <a:solidFill>
              <a:srgbClr val="57AC40"/>
            </a:solidFill>
          </a:ln>
        </p:spPr>
        <p:txBody>
          <a:bodyPr wrap="square" lIns="0" tIns="0" rIns="0" bIns="0" rtlCol="0"/>
          <a:lstStyle/>
          <a:p>
            <a:endParaRPr sz="1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D67DC53-72A8-46A8-920D-BF4A8C1FD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61" y="5936615"/>
            <a:ext cx="1283061" cy="731520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DD0A62F-ADCE-4FEB-9CDF-E85D05BB343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572000" y="1521229"/>
            <a:ext cx="4256858" cy="4758287"/>
          </a:xfrm>
        </p:spPr>
        <p:txBody>
          <a:bodyPr>
            <a:normAutofit/>
          </a:bodyPr>
          <a:lstStyle>
            <a:lvl1pPr>
              <a:defRPr sz="28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685783" indent="-228594">
              <a:buFont typeface="Arial" panose="020B0604020202020204" pitchFamily="34" charset="0"/>
              <a:buChar char="‒"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2971" indent="-228594">
              <a:buFont typeface="Wingdings" panose="05000000000000000000" pitchFamily="2" charset="2"/>
              <a:buChar char="§"/>
              <a:defRPr sz="20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18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F98828DD-31C9-4C41-AB97-0D5A474AF7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5142" y="320678"/>
            <a:ext cx="5806851" cy="1017672"/>
          </a:xfrm>
        </p:spPr>
        <p:txBody>
          <a:bodyPr>
            <a:normAutofit/>
          </a:bodyPr>
          <a:lstStyle>
            <a:lvl1pPr>
              <a:defRPr sz="4000" b="1" i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0" name="Text Placeholder 14">
            <a:extLst>
              <a:ext uri="{FF2B5EF4-FFF2-40B4-BE49-F238E27FC236}">
                <a16:creationId xmlns:a16="http://schemas.microsoft.com/office/drawing/2014/main" id="{01CC6E1A-3A1D-4D97-9209-75A5CE8341D0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29787" y="6385716"/>
            <a:ext cx="4438997" cy="303212"/>
          </a:xfrm>
        </p:spPr>
        <p:txBody>
          <a:bodyPr anchor="ctr">
            <a:noAutofit/>
          </a:bodyPr>
          <a:lstStyle>
            <a:lvl1pPr marL="0" indent="0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CERT Basic Training Unit #: Unit Name</a:t>
            </a:r>
            <a:endParaRPr lang="en-US"/>
          </a:p>
        </p:txBody>
      </p:sp>
      <p:sp>
        <p:nvSpPr>
          <p:cNvPr id="21" name="Text Placeholder 14">
            <a:extLst>
              <a:ext uri="{FF2B5EF4-FFF2-40B4-BE49-F238E27FC236}">
                <a16:creationId xmlns:a16="http://schemas.microsoft.com/office/drawing/2014/main" id="{7D4EAC7A-29D8-42A5-A75B-CEE1CDA8A477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32567" y="6385716"/>
            <a:ext cx="1803862" cy="303212"/>
          </a:xfrm>
        </p:spPr>
        <p:txBody>
          <a:bodyPr anchor="ctr">
            <a:noAutofit/>
          </a:bodyPr>
          <a:lstStyle>
            <a:lvl1pPr marL="0" indent="0" algn="r">
              <a:buNone/>
              <a:defRPr sz="1200">
                <a:solidFill>
                  <a:schemeClr val="bg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 err="1">
                <a:latin typeface="Arial" panose="020B0604020202020204" pitchFamily="34" charset="0"/>
                <a:cs typeface="Arial" panose="020B0604020202020204" pitchFamily="34" charset="0"/>
              </a:rPr>
              <a:t>Pg</a:t>
            </a:r>
            <a:r>
              <a:rPr lang="en-US">
                <a:latin typeface="Arial" panose="020B0604020202020204" pitchFamily="34" charset="0"/>
                <a:cs typeface="Arial" panose="020B0604020202020204" pitchFamily="34" charset="0"/>
              </a:rPr>
              <a:t> #-Unit #</a:t>
            </a:r>
            <a:endParaRPr lang="en-US"/>
          </a:p>
        </p:txBody>
      </p:sp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D623670B-8C27-439E-AD32-793B0E92F0D1}"/>
              </a:ext>
            </a:extLst>
          </p:cNvPr>
          <p:cNvSpPr>
            <a:spLocks noGrp="1"/>
          </p:cNvSpPr>
          <p:nvPr>
            <p:ph sz="quarter" idx="12" hasCustomPrompt="1"/>
          </p:nvPr>
        </p:nvSpPr>
        <p:spPr>
          <a:xfrm>
            <a:off x="7789025" y="5881860"/>
            <a:ext cx="1022409" cy="355600"/>
          </a:xfrm>
          <a:ln>
            <a:solidFill>
              <a:srgbClr val="575757"/>
            </a:solidFill>
          </a:ln>
        </p:spPr>
        <p:txBody>
          <a:bodyPr anchor="ctr">
            <a:noAutofit/>
          </a:bodyPr>
          <a:lstStyle>
            <a:lvl1pPr marL="0" indent="0" algn="ctr">
              <a:buNone/>
              <a:defRPr sz="14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US"/>
              <a:t>PM-123</a:t>
            </a:r>
          </a:p>
        </p:txBody>
      </p:sp>
    </p:spTree>
    <p:extLst>
      <p:ext uri="{BB962C8B-B14F-4D97-AF65-F5344CB8AC3E}">
        <p14:creationId xmlns:p14="http://schemas.microsoft.com/office/powerpoint/2010/main" val="3528500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777C4DE-535A-48A8-B070-52576141C1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8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Slide Master w/ PM Box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8480034-040C-4A73-B481-BC4B843FA1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842F2-B8CF-4FBB-92F0-1AC6DDF394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1F69BD-0B0C-4866-A0B7-9C9DC31A51B0}" type="datetimeFigureOut">
              <a:rPr lang="en-US" smtClean="0"/>
              <a:t>4/7/2021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EF5D1E-236B-4794-BD1C-A348F440030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3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CFCAED-1C23-4596-B207-CC261274F50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3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860692-8B36-4761-9A7C-D6FD3AE4FB2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468148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12DF54-290B-4006-9115-CBC77BA83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br>
              <a:rPr lang="en-US" b="0" dirty="0"/>
            </a:br>
            <a:br>
              <a:rPr lang="en-US" b="0" dirty="0"/>
            </a:br>
            <a:r>
              <a:rPr lang="en-US" b="0" dirty="0"/>
              <a:t> </a:t>
            </a:r>
            <a:r>
              <a:rPr lang="en-US" dirty="0"/>
              <a:t>CERT Hazard Annexes</a:t>
            </a:r>
          </a:p>
        </p:txBody>
      </p:sp>
    </p:spTree>
    <p:extLst>
      <p:ext uri="{BB962C8B-B14F-4D97-AF65-F5344CB8AC3E}">
        <p14:creationId xmlns:p14="http://schemas.microsoft.com/office/powerpoint/2010/main" val="20875914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Landslide Preparedness </a:t>
            </a:r>
            <a:r>
              <a:rPr lang="en-US" sz="600" dirty="0">
                <a:solidFill>
                  <a:srgbClr val="448431"/>
                </a:solidFill>
              </a:rPr>
              <a:t>(4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142" y="1486606"/>
            <a:ext cx="8512974" cy="4781145"/>
          </a:xfrm>
        </p:spPr>
        <p:txBody>
          <a:bodyPr/>
          <a:lstStyle/>
          <a:p>
            <a:r>
              <a:rPr lang="en-US" dirty="0"/>
              <a:t>Plant ground cover on slopes, build channels or deflection walls  </a:t>
            </a:r>
          </a:p>
          <a:p>
            <a:r>
              <a:rPr lang="en-US" dirty="0"/>
              <a:t>Install flexible pipefittings</a:t>
            </a:r>
          </a:p>
          <a:p>
            <a:r>
              <a:rPr lang="en-US" dirty="0"/>
              <a:t>Talk to your insurance agent </a:t>
            </a:r>
          </a:p>
          <a:p>
            <a:pPr lvl="1"/>
            <a:r>
              <a:rPr lang="en-US" dirty="0"/>
              <a:t>Flood insurance policies from NFIP cover damage from mudflows; damage from landslides and other earth movements is not  </a:t>
            </a:r>
          </a:p>
          <a:p>
            <a:r>
              <a:rPr lang="en-US" dirty="0"/>
              <a:t>Monitor communications; officials may issue alerts when landslide conditions are present  </a:t>
            </a:r>
          </a:p>
          <a:p>
            <a:pPr lvl="1"/>
            <a:r>
              <a:rPr lang="en-US" dirty="0"/>
              <a:t>If risk of landslide, obtain regular professional monitoring of risk; consider evacuating if conditions warrant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LS-8</a:t>
            </a:r>
          </a:p>
        </p:txBody>
      </p:sp>
    </p:spTree>
    <p:extLst>
      <p:ext uri="{BB962C8B-B14F-4D97-AF65-F5344CB8AC3E}">
        <p14:creationId xmlns:p14="http://schemas.microsoft.com/office/powerpoint/2010/main" val="15183981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E66F0-72DC-4D0E-9FEB-FF66CD07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Landslide Preparedness </a:t>
            </a:r>
            <a:r>
              <a:rPr lang="en-US" sz="600" dirty="0">
                <a:solidFill>
                  <a:srgbClr val="448431"/>
                </a:solidFill>
              </a:rPr>
              <a:t>(5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1BE29E-4F59-49A4-A823-CA6D7833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Watch the patterns of storm-related drainage near your home and note the places where runoff water converges, increasing flow in channels  These are areas to avoid during a storm </a:t>
            </a:r>
          </a:p>
          <a:p>
            <a:pPr lvl="1"/>
            <a:r>
              <a:rPr lang="en-US" dirty="0"/>
              <a:t>Avoid areas where runoff water tends to converge </a:t>
            </a:r>
          </a:p>
          <a:p>
            <a:pPr lvl="1"/>
            <a:r>
              <a:rPr lang="en-US" dirty="0"/>
              <a:t>Avoid sheltering in residential structures within close proximity to potential slide areas </a:t>
            </a:r>
          </a:p>
          <a:p>
            <a:pPr lvl="1"/>
            <a:r>
              <a:rPr lang="en-US" dirty="0"/>
              <a:t>Avoid camping in areas located under rock ledges, at bases of steep slopes, or in ravines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FC55-6BBA-4E1B-9CBC-F6951F7F8D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3CA5-54A7-498D-9C06-521B9EB66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401F5-7BA8-4A4E-A97C-A831DBBAB2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LS-9</a:t>
            </a:r>
          </a:p>
        </p:txBody>
      </p:sp>
    </p:spTree>
    <p:extLst>
      <p:ext uri="{BB962C8B-B14F-4D97-AF65-F5344CB8AC3E}">
        <p14:creationId xmlns:p14="http://schemas.microsoft.com/office/powerpoint/2010/main" val="33407248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Signs and Indicators </a:t>
            </a:r>
            <a:r>
              <a:rPr lang="en-US" sz="600" dirty="0">
                <a:solidFill>
                  <a:srgbClr val="448431"/>
                </a:solidFill>
              </a:rPr>
              <a:t>(1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Become familiar with signs of potential slide activity in the past or indicators of the potential for slide activity in the future</a:t>
            </a:r>
          </a:p>
          <a:p>
            <a:pPr lvl="1"/>
            <a:r>
              <a:rPr lang="en-US" dirty="0"/>
              <a:t>Springs, seeps, or saturated ground in areas that have not typically been wet</a:t>
            </a:r>
          </a:p>
          <a:p>
            <a:pPr lvl="1"/>
            <a:r>
              <a:rPr lang="en-US" dirty="0"/>
              <a:t>New cracks or unusual bulges in the ground, street pavements, or sidewalks</a:t>
            </a:r>
          </a:p>
          <a:p>
            <a:pPr lvl="1"/>
            <a:r>
              <a:rPr lang="en-US" dirty="0"/>
              <a:t>Soil moving away from foundations</a:t>
            </a:r>
          </a:p>
          <a:p>
            <a:pPr lvl="1"/>
            <a:r>
              <a:rPr lang="en-US" dirty="0"/>
              <a:t>Ancillary structures, such as decks and patios, tilting and/or moving relative to the main house</a:t>
            </a:r>
          </a:p>
          <a:p>
            <a:pPr lvl="1"/>
            <a:r>
              <a:rPr lang="en-US" dirty="0"/>
              <a:t>Tilting or cracking of concrete floors and foundations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LS-10</a:t>
            </a:r>
          </a:p>
        </p:txBody>
      </p:sp>
    </p:spTree>
    <p:extLst>
      <p:ext uri="{BB962C8B-B14F-4D97-AF65-F5344CB8AC3E}">
        <p14:creationId xmlns:p14="http://schemas.microsoft.com/office/powerpoint/2010/main" val="40857068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Signs and Indicators </a:t>
            </a:r>
            <a:r>
              <a:rPr lang="en-US" sz="600" dirty="0">
                <a:solidFill>
                  <a:srgbClr val="448431"/>
                </a:solidFill>
              </a:rPr>
              <a:t>(2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Become familiar with signs of potential slide activity in the past or indicators of the potential for slide activity in the future (continued):</a:t>
            </a:r>
          </a:p>
          <a:p>
            <a:pPr lvl="1"/>
            <a:r>
              <a:rPr lang="en-US" dirty="0"/>
              <a:t>Broken water lines and other underground utilities</a:t>
            </a:r>
          </a:p>
          <a:p>
            <a:pPr lvl="1"/>
            <a:r>
              <a:rPr lang="en-US" dirty="0"/>
              <a:t>Leaning telephone poles, trees, retaining walls, or fences</a:t>
            </a:r>
          </a:p>
          <a:p>
            <a:pPr lvl="1"/>
            <a:r>
              <a:rPr lang="en-US" dirty="0"/>
              <a:t>Offset fence lines</a:t>
            </a:r>
          </a:p>
          <a:p>
            <a:pPr lvl="1"/>
            <a:r>
              <a:rPr lang="en-US" dirty="0"/>
              <a:t>Sunken or down-dropped roadbeds</a:t>
            </a:r>
          </a:p>
          <a:p>
            <a:pPr lvl="1"/>
            <a:r>
              <a:rPr lang="en-US" dirty="0"/>
              <a:t>Rapid increase in creek water levels, possibly accompanied by increased turbidity (soil content)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LS-11</a:t>
            </a:r>
          </a:p>
        </p:txBody>
      </p:sp>
    </p:spTree>
    <p:extLst>
      <p:ext uri="{BB962C8B-B14F-4D97-AF65-F5344CB8AC3E}">
        <p14:creationId xmlns:p14="http://schemas.microsoft.com/office/powerpoint/2010/main" val="217381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Signs and Indicators </a:t>
            </a:r>
            <a:r>
              <a:rPr lang="en-US" sz="600" dirty="0">
                <a:solidFill>
                  <a:srgbClr val="448431"/>
                </a:solidFill>
              </a:rPr>
              <a:t>(3 of 3)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Become familiar with signs of potential slide activity in the past or indicators of the potential for slide activity in the future (continued):</a:t>
            </a:r>
          </a:p>
          <a:p>
            <a:pPr lvl="1"/>
            <a:r>
              <a:rPr lang="en-US" dirty="0"/>
              <a:t>Sudden decrease in creek water levels though rain is still falling or just recently stopped</a:t>
            </a:r>
          </a:p>
          <a:p>
            <a:pPr lvl="1"/>
            <a:r>
              <a:rPr lang="en-US" dirty="0"/>
              <a:t>Sticking doors and windows, and visible open spaces indicating crooked jambs and frames</a:t>
            </a:r>
          </a:p>
          <a:p>
            <a:pPr lvl="1"/>
            <a:r>
              <a:rPr lang="en-US" dirty="0"/>
              <a:t>A faint rumbling sound that increases in volume is noticeable as the landslide nears</a:t>
            </a:r>
          </a:p>
          <a:p>
            <a:pPr lvl="1"/>
            <a:r>
              <a:rPr lang="en-US" dirty="0"/>
              <a:t>Unusual sounds, such as trees cracking or boulders knocking together, might indicate moving debris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LS-12</a:t>
            </a:r>
          </a:p>
        </p:txBody>
      </p:sp>
    </p:spTree>
    <p:extLst>
      <p:ext uri="{BB962C8B-B14F-4D97-AF65-F5344CB8AC3E}">
        <p14:creationId xmlns:p14="http://schemas.microsoft.com/office/powerpoint/2010/main" val="4109434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C083A7-C050-438E-A32F-FAE5E97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During a Landslide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2B47E-6F3D-47AB-95B3-D54DC5E77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Due to the potential for sudden, unexpected, and fast moving slides, it is critically important to be prepared so individuals can act quickly during a landslide </a:t>
            </a:r>
          </a:p>
          <a:p>
            <a:r>
              <a:rPr lang="en-US" dirty="0"/>
              <a:t>Evacuate if there is sufficient warning to get out of the likely path before the slide starts </a:t>
            </a:r>
          </a:p>
          <a:p>
            <a:pPr lvl="1"/>
            <a:r>
              <a:rPr lang="en-US" dirty="0"/>
              <a:t>Once the slide starts, it may move too quickly to escape the slide unless you are already near the edge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EF897-CB2F-4028-932F-724F864AD51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LS-3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89EAB-C08B-4EB3-AFF8-9D3F61688E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BE5E-EBDD-4980-B88D-2A9DED2C4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LS-13</a:t>
            </a:r>
          </a:p>
        </p:txBody>
      </p:sp>
    </p:spTree>
    <p:extLst>
      <p:ext uri="{BB962C8B-B14F-4D97-AF65-F5344CB8AC3E}">
        <p14:creationId xmlns:p14="http://schemas.microsoft.com/office/powerpoint/2010/main" val="34918210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During a Landslide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Some of the most deadly landslides are those that occur at night when most building occupants are asleep  </a:t>
            </a:r>
          </a:p>
          <a:p>
            <a:r>
              <a:rPr lang="en-US" dirty="0"/>
              <a:t>If there are indicators for slides or debris flows in your area and your location is in a potential path, evacuate in advance to avoid nighttime slides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LS-14</a:t>
            </a:r>
          </a:p>
        </p:txBody>
      </p:sp>
    </p:spTree>
    <p:extLst>
      <p:ext uri="{BB962C8B-B14F-4D97-AF65-F5344CB8AC3E}">
        <p14:creationId xmlns:p14="http://schemas.microsoft.com/office/powerpoint/2010/main" val="878814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E66F0-72DC-4D0E-9FEB-FF66CD07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After a Landslide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1BE29E-4F59-49A4-A823-CA6D7833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Stay away from the slide area. There may be danger of additional slides </a:t>
            </a:r>
          </a:p>
          <a:p>
            <a:r>
              <a:rPr lang="en-US" dirty="0"/>
              <a:t>Check the building foundation, chimney, and surrounding land for damage, as this may help you assess the safety of the area </a:t>
            </a:r>
          </a:p>
          <a:p>
            <a:pPr lvl="1"/>
            <a:r>
              <a:rPr lang="en-US" dirty="0"/>
              <a:t>Seek advice from a geotechnical expert for evaluating landslide hazards, even after a landslide event. A professional will be able to advise you of the best ways to prevent or reduce landslide risk, without creating further hazard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FC55-6BBA-4E1B-9CBC-F6951F7F8D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3CA5-54A7-498D-9C06-521B9EB66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401F5-7BA8-4A4E-A97C-A831DBBAB2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LS-15</a:t>
            </a:r>
          </a:p>
        </p:txBody>
      </p:sp>
    </p:spTree>
    <p:extLst>
      <p:ext uri="{BB962C8B-B14F-4D97-AF65-F5344CB8AC3E}">
        <p14:creationId xmlns:p14="http://schemas.microsoft.com/office/powerpoint/2010/main" val="42790296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After a Landslide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Watch for flooding  </a:t>
            </a:r>
          </a:p>
          <a:p>
            <a:pPr lvl="1"/>
            <a:r>
              <a:rPr lang="en-US" dirty="0"/>
              <a:t>Floods sometimes follow landslides because they may both be started by the same event (such as episodes of prolonged rainfall)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LS-4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LS-16</a:t>
            </a:r>
          </a:p>
        </p:txBody>
      </p:sp>
    </p:spTree>
    <p:extLst>
      <p:ext uri="{BB962C8B-B14F-4D97-AF65-F5344CB8AC3E}">
        <p14:creationId xmlns:p14="http://schemas.microsoft.com/office/powerpoint/2010/main" val="3647715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A217B7F-0A6B-440C-9184-B9C04F0CC6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Final Questions? </a:t>
            </a:r>
            <a:r>
              <a:rPr lang="en-US" sz="800" dirty="0">
                <a:solidFill>
                  <a:srgbClr val="448431"/>
                </a:solidFill>
              </a:rPr>
              <a:t>(Annex 7)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3D2CC31E-FBA8-4D78-95B1-B696987C44F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algn="ctr"/>
            <a:r>
              <a:rPr lang="en-US" dirty="0"/>
              <a:t>Additional questions, comments, or concerns about landslides?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FAE25B8-13A6-49E3-AA10-EC430308749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49A4290-8259-49A9-9AA0-5329B2716F7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LS-17</a:t>
            </a:r>
          </a:p>
        </p:txBody>
      </p:sp>
    </p:spTree>
    <p:extLst>
      <p:ext uri="{BB962C8B-B14F-4D97-AF65-F5344CB8AC3E}">
        <p14:creationId xmlns:p14="http://schemas.microsoft.com/office/powerpoint/2010/main" val="2733565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4A81144-4E94-6148-9E05-5AC4130CA6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167748"/>
            <a:ext cx="7886700" cy="1325563"/>
          </a:xfrm>
        </p:spPr>
        <p:txBody>
          <a:bodyPr>
            <a:normAutofit/>
          </a:bodyPr>
          <a:lstStyle/>
          <a:p>
            <a:pPr lvl="0" algn="ctr">
              <a:spcBef>
                <a:spcPts val="1000"/>
              </a:spcBef>
            </a:pPr>
            <a:r>
              <a:rPr lang="en-US" sz="3400" b="1" dirty="0">
                <a:solidFill>
                  <a:sysClr val="windowText" lastClr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Landslide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5B94F7-910D-4A13-85D2-84AA79215D21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-21266" y="1668425"/>
            <a:ext cx="9144000" cy="725488"/>
          </a:xfrm>
        </p:spPr>
        <p:txBody>
          <a:bodyPr>
            <a:noAutofit/>
          </a:bodyPr>
          <a:lstStyle/>
          <a:p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CERT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Hazard</a:t>
            </a:r>
            <a:r>
              <a:rPr lang="en-US" sz="5000" dirty="0"/>
              <a:t> </a:t>
            </a:r>
            <a:r>
              <a:rPr lang="en-US" sz="5000" dirty="0">
                <a:solidFill>
                  <a:schemeClr val="bg1"/>
                </a:solidFill>
              </a:rPr>
              <a:t>Annex</a:t>
            </a:r>
            <a:r>
              <a:rPr lang="en-US" sz="700" dirty="0">
                <a:solidFill>
                  <a:srgbClr val="448431"/>
                </a:solidFill>
              </a:rPr>
              <a:t> 7</a:t>
            </a:r>
          </a:p>
        </p:txBody>
      </p:sp>
    </p:spTree>
    <p:extLst>
      <p:ext uri="{BB962C8B-B14F-4D97-AF65-F5344CB8AC3E}">
        <p14:creationId xmlns:p14="http://schemas.microsoft.com/office/powerpoint/2010/main" val="1935250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  <a:r>
              <a:rPr lang="en-US" dirty="0">
                <a:solidFill>
                  <a:srgbClr val="448431"/>
                </a:solidFill>
              </a:rPr>
              <a:t>(Annex 7)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Landslides are the downslope movements of soil, rock, and organic materials pulled by gravity  </a:t>
            </a:r>
          </a:p>
          <a:p>
            <a:r>
              <a:rPr lang="en-US" dirty="0"/>
              <a:t>Some landslides move as slowly as seven feet per day or even a centimeter or two per year and cause damage gradually </a:t>
            </a:r>
          </a:p>
          <a:p>
            <a:r>
              <a:rPr lang="en-US" dirty="0"/>
              <a:t>Other landslides can move rapidly, striking with little or no warning at speeds of up to 55 miles per hour for a mudflow and up to 100 miles per hour for a rock slide </a:t>
            </a:r>
          </a:p>
          <a:p>
            <a:r>
              <a:rPr lang="en-US" dirty="0"/>
              <a:t>Landslides occur in all 50 states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LS-1</a:t>
            </a:r>
          </a:p>
        </p:txBody>
      </p:sp>
    </p:spTree>
    <p:extLst>
      <p:ext uri="{BB962C8B-B14F-4D97-AF65-F5344CB8AC3E}">
        <p14:creationId xmlns:p14="http://schemas.microsoft.com/office/powerpoint/2010/main" val="19869885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C083A7-C050-438E-A32F-FAE5E97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Landslide Impacts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2B47E-6F3D-47AB-95B3-D54DC5E77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Fatalities</a:t>
            </a:r>
          </a:p>
          <a:p>
            <a:pPr lvl="1"/>
            <a:r>
              <a:rPr lang="en-US" dirty="0"/>
              <a:t>Landslides cause an estimated 25 to 50 deaths in the United States each year  </a:t>
            </a:r>
          </a:p>
          <a:p>
            <a:r>
              <a:rPr lang="en-US" dirty="0"/>
              <a:t>Disruptions</a:t>
            </a:r>
          </a:p>
          <a:p>
            <a:pPr lvl="1"/>
            <a:r>
              <a:rPr lang="en-US" dirty="0"/>
              <a:t>Interrupts infrastructure such as transportation, power, and other utility services </a:t>
            </a:r>
          </a:p>
          <a:p>
            <a:pPr lvl="1"/>
            <a:r>
              <a:rPr lang="en-US" dirty="0"/>
              <a:t>Generates economic losses from damages to structures and roadways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EF897-CB2F-4028-932F-724F864AD51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89EAB-C08B-4EB3-AFF8-9D3F61688E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BE5E-EBDD-4980-B88D-2A9DED2C4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LS-2</a:t>
            </a:r>
          </a:p>
        </p:txBody>
      </p:sp>
    </p:spTree>
    <p:extLst>
      <p:ext uri="{BB962C8B-B14F-4D97-AF65-F5344CB8AC3E}">
        <p14:creationId xmlns:p14="http://schemas.microsoft.com/office/powerpoint/2010/main" val="16198262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Landslide Impacts </a:t>
            </a:r>
            <a:r>
              <a:rPr lang="en-US" sz="600" dirty="0">
                <a:solidFill>
                  <a:srgbClr val="448431"/>
                </a:solidFill>
              </a:rPr>
              <a:t>(continued)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Landslides generally strike in places where there is unstable rock, soil, or earth and can occur where there are steep slopes undercut by waves or water  </a:t>
            </a:r>
          </a:p>
          <a:p>
            <a:r>
              <a:rPr lang="en-US" dirty="0"/>
              <a:t>Landslides can be triggered by rainstorms, earthquakes, volcanic eruptions, stream erosion, and/or human modifications of land </a:t>
            </a:r>
          </a:p>
          <a:p>
            <a:r>
              <a:rPr lang="en-US" dirty="0"/>
              <a:t>Landslides are often accompanied by flooding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LS-3</a:t>
            </a:r>
          </a:p>
        </p:txBody>
      </p:sp>
    </p:spTree>
    <p:extLst>
      <p:ext uri="{BB962C8B-B14F-4D97-AF65-F5344CB8AC3E}">
        <p14:creationId xmlns:p14="http://schemas.microsoft.com/office/powerpoint/2010/main" val="724279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2DE66F0-72DC-4D0E-9FEB-FF66CD07E1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Landslide Hazards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91BE29E-4F59-49A4-A823-CA6D7833F0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Landslides are described by both the material that is moving (e.g., rock, debris) and how it is moving (e.g., falling, toppling, sliding, spreading, flowing) </a:t>
            </a:r>
          </a:p>
          <a:p>
            <a:pPr lvl="1"/>
            <a:r>
              <a:rPr lang="en-US" b="1" dirty="0"/>
              <a:t>Debris flow</a:t>
            </a:r>
            <a:r>
              <a:rPr lang="en-US" dirty="0"/>
              <a:t>: A fast-moving slurry of rocks, soil, mud, and other debris </a:t>
            </a:r>
          </a:p>
          <a:p>
            <a:pPr lvl="1"/>
            <a:r>
              <a:rPr lang="en-US" b="1" dirty="0"/>
              <a:t>Rockfall</a:t>
            </a:r>
            <a:r>
              <a:rPr lang="en-US" dirty="0"/>
              <a:t>: Detachment, falling, rolling, and bouncing of rock or ice  </a:t>
            </a:r>
          </a:p>
          <a:p>
            <a:pPr lvl="1"/>
            <a:r>
              <a:rPr lang="en-US" b="1" dirty="0"/>
              <a:t>Mudflow</a:t>
            </a:r>
            <a:r>
              <a:rPr lang="en-US" dirty="0"/>
              <a:t>: Flowing mass of fine-grained earth material with high degrees of fluidity and water content  </a:t>
            </a:r>
          </a:p>
          <a:p>
            <a:r>
              <a:rPr lang="en-US" dirty="0"/>
              <a:t>Other examples include rock topple, rock slide, earth fall, earth spread, and debris fall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C72FC55-6BBA-4E1B-9CBC-F6951F7F8DF9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91E3CA5-54A7-498D-9C06-521B9EB669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BA401F5-7BA8-4A4E-A97C-A831DBBAB276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LS-4</a:t>
            </a:r>
          </a:p>
        </p:txBody>
      </p:sp>
    </p:spTree>
    <p:extLst>
      <p:ext uri="{BB962C8B-B14F-4D97-AF65-F5344CB8AC3E}">
        <p14:creationId xmlns:p14="http://schemas.microsoft.com/office/powerpoint/2010/main" val="514003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F42AFA5-D961-48F1-AEC6-806FFD197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Landslide Preparedness </a:t>
            </a:r>
            <a:r>
              <a:rPr lang="en-US" sz="600" dirty="0">
                <a:solidFill>
                  <a:srgbClr val="448431"/>
                </a:solidFill>
              </a:rPr>
              <a:t>(1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843AAE4-A18C-451C-B633-AC701216F2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best protective actions for landslides are to be aware of the risks, know the signs, and avoid potential fall areas </a:t>
            </a:r>
          </a:p>
          <a:p>
            <a:r>
              <a:rPr lang="en-US" dirty="0"/>
              <a:t>Contact your local emergency management office for information on local hazards </a:t>
            </a:r>
          </a:p>
          <a:p>
            <a:pPr lvl="1"/>
            <a:r>
              <a:rPr lang="en-US" dirty="0"/>
              <a:t>Learn about the types and signs of falls and slides common in your area </a:t>
            </a:r>
          </a:p>
          <a:p>
            <a:r>
              <a:rPr lang="en-US" dirty="0"/>
              <a:t>One of the most important steps that you can take is to become familiar with the landslide history in the area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D09D1F-AFA7-443B-BF26-2D0A870D58C4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LS-1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E33EE4-D49C-4464-872E-21D5638C52C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6A0A2FA-21FF-4B04-9822-FC67C436837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LS-5</a:t>
            </a:r>
          </a:p>
        </p:txBody>
      </p:sp>
    </p:spTree>
    <p:extLst>
      <p:ext uri="{BB962C8B-B14F-4D97-AF65-F5344CB8AC3E}">
        <p14:creationId xmlns:p14="http://schemas.microsoft.com/office/powerpoint/2010/main" val="3575270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8C083A7-C050-438E-A32F-FAE5E9752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Landslide Preparedness </a:t>
            </a:r>
            <a:r>
              <a:rPr lang="en-US" sz="600" dirty="0">
                <a:solidFill>
                  <a:srgbClr val="448431"/>
                </a:solidFill>
              </a:rPr>
              <a:t>(2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5132B47E-6F3D-47AB-95B3-D54DC5E77B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You are at lower risk if you are in areas that:</a:t>
            </a:r>
          </a:p>
          <a:p>
            <a:pPr lvl="1"/>
            <a:r>
              <a:rPr lang="en-US" dirty="0"/>
              <a:t>Have not moved in the past</a:t>
            </a:r>
          </a:p>
          <a:p>
            <a:pPr lvl="1"/>
            <a:r>
              <a:rPr lang="en-US" dirty="0"/>
              <a:t>Are relatively flat and away from sudden changes in slope</a:t>
            </a:r>
          </a:p>
          <a:p>
            <a:pPr lvl="1"/>
            <a:r>
              <a:rPr lang="en-US" dirty="0"/>
              <a:t>Are along ridge lines but set back from the tops of slopes </a:t>
            </a:r>
          </a:p>
          <a:p>
            <a:r>
              <a:rPr lang="en-US" dirty="0"/>
              <a:t>Research local landslide evacuation plans; determine where you would go and how you would get there if you needed to evacuate </a:t>
            </a:r>
          </a:p>
          <a:p>
            <a:r>
              <a:rPr lang="en-US" dirty="0"/>
              <a:t>Develop an emergency communications plan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492EF897-CB2F-4028-932F-724F864AD513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289EAB-C08B-4EB3-AFF8-9D3F61688EA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E7FBE5E-EBDD-4980-B88D-2A9DED2C45C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LS-6</a:t>
            </a:r>
          </a:p>
        </p:txBody>
      </p:sp>
    </p:spTree>
    <p:extLst>
      <p:ext uri="{BB962C8B-B14F-4D97-AF65-F5344CB8AC3E}">
        <p14:creationId xmlns:p14="http://schemas.microsoft.com/office/powerpoint/2010/main" val="35142015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7B2C37B0-83B1-4641-97C7-2E804012B7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Landslide Preparedness </a:t>
            </a:r>
            <a:r>
              <a:rPr lang="en-US" sz="600" dirty="0">
                <a:solidFill>
                  <a:srgbClr val="448431"/>
                </a:solidFill>
              </a:rPr>
              <a:t>(3 of 5)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2694BE56-6C1D-4469-9031-1FE02F62B5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Get ground assessment of your property, preferably before construction to avoid building in hazard risk areas </a:t>
            </a:r>
          </a:p>
          <a:p>
            <a:r>
              <a:rPr lang="en-US" dirty="0"/>
              <a:t>Avoid building near steep slopes, close to cliffs, or near drainage ways or streams </a:t>
            </a:r>
          </a:p>
          <a:p>
            <a:pPr lvl="1"/>
            <a:r>
              <a:rPr lang="en-US" dirty="0"/>
              <a:t>If construction is complete, consult an appropriate certified professional expert for advice on corrective measures you can take </a:t>
            </a:r>
          </a:p>
          <a:p>
            <a:r>
              <a:rPr lang="en-US" dirty="0"/>
              <a:t>If the area has had previous slides, seek professional evaluation and recommendations 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67B5F6A-8F83-41E3-B361-75DBA29B32EF}"/>
              </a:ext>
            </a:extLst>
          </p:cNvPr>
          <p:cNvSpPr>
            <a:spLocks noGrp="1"/>
          </p:cNvSpPr>
          <p:nvPr>
            <p:ph sz="quarter" idx="12"/>
          </p:nvPr>
        </p:nvSpPr>
        <p:spPr/>
        <p:txBody>
          <a:bodyPr/>
          <a:lstStyle/>
          <a:p>
            <a:r>
              <a:rPr lang="en-US" dirty="0"/>
              <a:t>PM LS-2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DC36EC9-D522-44DD-A8F5-3E1D7E2CA96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CERT Hazard Annex: Landslide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1C53C3-A790-47B6-8CAF-91E442002CD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/>
              <a:t>LS-7</a:t>
            </a:r>
          </a:p>
        </p:txBody>
      </p:sp>
    </p:spTree>
    <p:extLst>
      <p:ext uri="{BB962C8B-B14F-4D97-AF65-F5344CB8AC3E}">
        <p14:creationId xmlns:p14="http://schemas.microsoft.com/office/powerpoint/2010/main" val="138413896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ERTPPTTmplt" id="{640DFFE4-282E-4AC6-B84A-F63ECBAE83C0}" vid="{8A2D1EBC-178E-4B41-A94B-C6EC09121C8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8FE5F7B7910C4D8144887B4C3EC5DA" ma:contentTypeVersion="8" ma:contentTypeDescription="Create a new document." ma:contentTypeScope="" ma:versionID="976afda98426a9f344c5b6ad47e5cf4c">
  <xsd:schema xmlns:xsd="http://www.w3.org/2001/XMLSchema" xmlns:xs="http://www.w3.org/2001/XMLSchema" xmlns:p="http://schemas.microsoft.com/office/2006/metadata/properties" xmlns:ns2="cd7a79f3-a22f-4b0a-abe2-9eca9b7c463e" xmlns:ns3="ec9525e3-0e26-41e5-be28-2227dc64c83e" targetNamespace="http://schemas.microsoft.com/office/2006/metadata/properties" ma:root="true" ma:fieldsID="b9059ec12c98312b753467b09a7bd014" ns2:_="" ns3:_="">
    <xsd:import namespace="cd7a79f3-a22f-4b0a-abe2-9eca9b7c463e"/>
    <xsd:import namespace="ec9525e3-0e26-41e5-be28-2227dc64c83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Location" minOccurs="0"/>
                <xsd:element ref="ns2:MediaServiceOCR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d7a79f3-a22f-4b0a-abe2-9eca9b7c463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Location" ma:index="12" nillable="true" ma:displayName="Location" ma:internalName="MediaServiceLocation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c9525e3-0e26-41e5-be28-2227dc64c83e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25DD7AE4-83D3-421C-A1C5-EED6632DACD5}">
  <ds:schemaRefs>
    <ds:schemaRef ds:uri="http://schemas.openxmlformats.org/package/2006/metadata/core-properties"/>
    <ds:schemaRef ds:uri="http://schemas.microsoft.com/office/infopath/2007/PartnerControls"/>
    <ds:schemaRef ds:uri="http://purl.org/dc/terms/"/>
    <ds:schemaRef ds:uri="cd7a79f3-a22f-4b0a-abe2-9eca9b7c463e"/>
    <ds:schemaRef ds:uri="http://schemas.microsoft.com/office/2006/metadata/properties"/>
    <ds:schemaRef ds:uri="http://www.w3.org/XML/1998/namespace"/>
    <ds:schemaRef ds:uri="http://purl.org/dc/elements/1.1/"/>
    <ds:schemaRef ds:uri="http://schemas.microsoft.com/office/2006/documentManagement/types"/>
    <ds:schemaRef ds:uri="http://purl.org/dc/dcmitype/"/>
    <ds:schemaRef ds:uri="ec9525e3-0e26-41e5-be28-2227dc64c83e"/>
  </ds:schemaRefs>
</ds:datastoreItem>
</file>

<file path=customXml/itemProps2.xml><?xml version="1.0" encoding="utf-8"?>
<ds:datastoreItem xmlns:ds="http://schemas.openxmlformats.org/officeDocument/2006/customXml" ds:itemID="{202B2366-58F8-48B0-BE69-170E59C2B4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d7a79f3-a22f-4b0a-abe2-9eca9b7c463e"/>
    <ds:schemaRef ds:uri="ec9525e3-0e26-41e5-be28-2227dc64c83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992231E3-016F-4B17-AC09-DB5F282D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1314</Words>
  <Application>Microsoft Office PowerPoint</Application>
  <PresentationFormat>On-screen Show (4:3)</PresentationFormat>
  <Paragraphs>139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Wingdings</vt:lpstr>
      <vt:lpstr>1_Office Theme</vt:lpstr>
      <vt:lpstr>   CERT Hazard Annexes</vt:lpstr>
      <vt:lpstr>Landslide</vt:lpstr>
      <vt:lpstr>Introduction (Annex 7)</vt:lpstr>
      <vt:lpstr>Landslide Impacts</vt:lpstr>
      <vt:lpstr>Landslide Impacts (continued)</vt:lpstr>
      <vt:lpstr>Landslide Hazards</vt:lpstr>
      <vt:lpstr>Landslide Preparedness (1 of 5)</vt:lpstr>
      <vt:lpstr>Landslide Preparedness (2 of 5)</vt:lpstr>
      <vt:lpstr>Landslide Preparedness (3 of 5)</vt:lpstr>
      <vt:lpstr>Landslide Preparedness (4 of 5)</vt:lpstr>
      <vt:lpstr>Landslide Preparedness (5 of 5)</vt:lpstr>
      <vt:lpstr>Signs and Indicators (1 of 3)</vt:lpstr>
      <vt:lpstr>Signs and Indicators (2 of 3)</vt:lpstr>
      <vt:lpstr>Signs and Indicators (3 of 3)</vt:lpstr>
      <vt:lpstr>During a Landslide</vt:lpstr>
      <vt:lpstr>During a Landslide (continued)</vt:lpstr>
      <vt:lpstr>After a Landslide</vt:lpstr>
      <vt:lpstr>After a Landslide (continued)</vt:lpstr>
      <vt:lpstr>Final Questions? (Annex 7)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</dc:title>
  <dc:creator>Taryn Wilkinson</dc:creator>
  <cp:lastModifiedBy>Akers, Ryan</cp:lastModifiedBy>
  <cp:revision>29</cp:revision>
  <dcterms:created xsi:type="dcterms:W3CDTF">2019-02-12T16:17:55Z</dcterms:created>
  <dcterms:modified xsi:type="dcterms:W3CDTF">2021-04-07T21:51:44Z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0x010100798FE5F7B7910C4D8144887B4C3EC5DA</vt:lpwstr>
  </property>
</Properties>
</file>