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16"/>
  </p:notesMasterIdLst>
  <p:handoutMasterIdLst>
    <p:handoutMasterId r:id="rId17"/>
  </p:handoutMasterIdLst>
  <p:sldIdLst>
    <p:sldId id="256" r:id="rId5"/>
    <p:sldId id="410" r:id="rId6"/>
    <p:sldId id="411" r:id="rId7"/>
    <p:sldId id="429" r:id="rId8"/>
    <p:sldId id="412" r:id="rId9"/>
    <p:sldId id="413" r:id="rId10"/>
    <p:sldId id="414" r:id="rId11"/>
    <p:sldId id="415" r:id="rId12"/>
    <p:sldId id="416" r:id="rId13"/>
    <p:sldId id="417" r:id="rId14"/>
    <p:sldId id="418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Bocchino" initials="AB" lastIdx="4" clrIdx="0">
    <p:extLst>
      <p:ext uri="{19B8F6BF-5375-455C-9EA6-DF929625EA0E}">
        <p15:presenceInfo xmlns:p15="http://schemas.microsoft.com/office/powerpoint/2012/main" userId="S-1-5-21-1244020187-519449412-911163043-17869" providerId="AD"/>
      </p:ext>
    </p:extLst>
  </p:cmAuthor>
  <p:cmAuthor id="2" name="Gian Tavares" initials="GT" lastIdx="51" clrIdx="1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AC4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86411"/>
  </p:normalViewPr>
  <p:slideViewPr>
    <p:cSldViewPr snapToGrid="0">
      <p:cViewPr varScale="1">
        <p:scale>
          <a:sx n="54" d="100"/>
          <a:sy n="54" d="100"/>
        </p:scale>
        <p:origin x="10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9712-CA5B-8E48-8425-06DF5F68B858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E9810-0F59-234B-9237-31EE807F06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FC965-3E1A-4301-B9EF-34541341D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613DF3-AFC5-E94B-8457-4F038DF15581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3B7A3-0E25-DD44-981E-05529E199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24244-9DB7-4E6D-9613-E486083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183386-0299-7D4D-B0EA-E1B0E62D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02111A-AC78-2C40-8E0F-A16E0D82D334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77E8F-CC17-C84C-A54C-F64D70689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D018-88E0-45CD-9E3B-A0A7382CB6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E76731-F6E6-7848-A4D6-073D636EE3E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C4F10-6911-3D41-884B-E9859E37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F56D0F7-CF00-43BB-9D44-3DB0DAEF33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3AD5417-1E78-2347-88D2-D530F7E2EFB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0A92A1-1D28-8F44-BC5C-0BD237F63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EFCCD0-189B-4A9F-A0FA-FD528EB423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16FE46-FC96-B34B-8971-68574851E7E3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0DF43E-ED80-5F49-A6AA-39142DB5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623670B-8C27-439E-AD32-793B0E92F0D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b="0" dirty="0"/>
            </a:b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CERT Hazard Annexes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EF51A8-4B6C-48A4-81C4-A7CC569C6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Thunderstorm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7F5ABB-D165-4610-9355-920900E2B6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Listen to EAS for updated information  </a:t>
            </a:r>
          </a:p>
          <a:p>
            <a:r>
              <a:rPr lang="en-US" dirty="0"/>
              <a:t>Avoid storm-damaged areas </a:t>
            </a:r>
          </a:p>
          <a:p>
            <a:r>
              <a:rPr lang="en-US" dirty="0"/>
              <a:t>Watch for fallen power lines and trees, and report them immediately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F8B095-CBF4-478D-9781-8B65A7469D1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TH-3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B7908A-F069-4545-B7D8-3EC6BCC7FD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Thunderstorms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2CA8E2-3A11-47CC-8199-296D7867B4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TH-8</a:t>
            </a:r>
          </a:p>
        </p:txBody>
      </p:sp>
    </p:spTree>
    <p:extLst>
      <p:ext uri="{BB962C8B-B14F-4D97-AF65-F5344CB8AC3E}">
        <p14:creationId xmlns:p14="http://schemas.microsoft.com/office/powerpoint/2010/main" val="5201038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BAFCD87-807F-4B7D-A00D-8C1492FA8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Questions? </a:t>
            </a:r>
            <a:r>
              <a:rPr lang="en-US" sz="1000" dirty="0">
                <a:solidFill>
                  <a:srgbClr val="448431"/>
                </a:solidFill>
              </a:rPr>
              <a:t>(Annex 9)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4A47A10-0646-49CF-B562-AA7BAD6B20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/>
              <a:t>Additional questions, comments, or concerns about severe thunderstorms?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D8EAFEC-881B-475A-B1C5-269E7A22286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TH-9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EAD9FBF-5F59-41A6-9720-81493F4FE53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Thunderstorms</a:t>
            </a:r>
          </a:p>
        </p:txBody>
      </p:sp>
    </p:spTree>
    <p:extLst>
      <p:ext uri="{BB962C8B-B14F-4D97-AF65-F5344CB8AC3E}">
        <p14:creationId xmlns:p14="http://schemas.microsoft.com/office/powerpoint/2010/main" val="1059682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88F3AD9-5928-7C46-A8AB-5020260E5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80636"/>
            <a:ext cx="7886700" cy="1325563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Thunderstorms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1769A-3940-4826-B9CD-FD653F8CA66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31899" y="1668426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CERT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Hazard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Annex</a:t>
            </a:r>
            <a:r>
              <a:rPr lang="en-US" sz="500" dirty="0">
                <a:solidFill>
                  <a:srgbClr val="448431"/>
                </a:solidFill>
              </a:rPr>
              <a:t> 9</a:t>
            </a:r>
          </a:p>
        </p:txBody>
      </p:sp>
    </p:spTree>
    <p:extLst>
      <p:ext uri="{BB962C8B-B14F-4D97-AF65-F5344CB8AC3E}">
        <p14:creationId xmlns:p14="http://schemas.microsoft.com/office/powerpoint/2010/main" val="213740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08C6A0-7CE3-47D0-AF94-BF9F236BE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r>
              <a:rPr lang="en-US" dirty="0">
                <a:solidFill>
                  <a:srgbClr val="448431"/>
                </a:solidFill>
              </a:rPr>
              <a:t>(Annex 9)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3A386A-046B-44E5-A521-A6854497E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thunderstorms include lightning strikes, which have accounted for roughly 30 deaths each year in the United States  </a:t>
            </a:r>
          </a:p>
          <a:p>
            <a:r>
              <a:rPr lang="en-US" dirty="0"/>
              <a:t>Many thunderstorms include heavy rains that cause flash flooding, the number one cause of death associated with thunderstorms 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FCD96D-1F68-4D2F-9DBA-DE3D5366999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TH-1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11347-E764-4F92-9889-82F9DE5EA7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Thunderstorms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4949A1-65A5-4D0A-A720-1BFCB0F032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TH-1</a:t>
            </a:r>
          </a:p>
        </p:txBody>
      </p:sp>
    </p:spTree>
    <p:extLst>
      <p:ext uri="{BB962C8B-B14F-4D97-AF65-F5344CB8AC3E}">
        <p14:creationId xmlns:p14="http://schemas.microsoft.com/office/powerpoint/2010/main" val="3124035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D08C6A0-7CE3-47D0-AF94-BF9F236BE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r>
              <a:rPr lang="en-US" sz="1000" dirty="0">
                <a:solidFill>
                  <a:srgbClr val="448431"/>
                </a:solidFill>
              </a:rPr>
              <a:t>(Annex 9) 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E3A386A-046B-44E5-A521-A6854497E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Severe thunderstorms can spawn tornadoes, and they can also produce other hazards</a:t>
            </a:r>
          </a:p>
          <a:p>
            <a:pPr lvl="1"/>
            <a:r>
              <a:rPr lang="en-US" dirty="0"/>
              <a:t>Hurricane-force winds as high as 150 miles per hour, strong enough to flip cars, vans, and trucks, and seriously disrupt air travel  </a:t>
            </a:r>
          </a:p>
          <a:p>
            <a:pPr lvl="1"/>
            <a:r>
              <a:rPr lang="en-US" dirty="0"/>
              <a:t>Hail as large as softballs, which can destroy things like automobiles, roofs, crops, while posing threats to pets and livestock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FCD96D-1F68-4D2F-9DBA-DE3D5366999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TH-1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C11347-E764-4F92-9889-82F9DE5EA7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Thunderstorms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4949A1-65A5-4D0A-A720-1BFCB0F032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TH-2</a:t>
            </a:r>
          </a:p>
        </p:txBody>
      </p:sp>
    </p:spTree>
    <p:extLst>
      <p:ext uri="{BB962C8B-B14F-4D97-AF65-F5344CB8AC3E}">
        <p14:creationId xmlns:p14="http://schemas.microsoft.com/office/powerpoint/2010/main" val="1313122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A80CA4-B5EE-44DF-A76E-E11974A40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Thunderstorm Impacts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EB39F0-94DB-4E7A-928F-FC7913CD8C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Fatalities </a:t>
            </a:r>
          </a:p>
          <a:p>
            <a:pPr lvl="1"/>
            <a:r>
              <a:rPr lang="en-US" dirty="0"/>
              <a:t>Typically caused by lightening strikes, flash flooding, high winds, and tornadoes </a:t>
            </a:r>
          </a:p>
          <a:p>
            <a:pPr lvl="1"/>
            <a:r>
              <a:rPr lang="en-US" dirty="0"/>
              <a:t>Responsible for an average of 30 deaths each year in the United States  </a:t>
            </a:r>
          </a:p>
          <a:p>
            <a:r>
              <a:rPr lang="en-US" dirty="0"/>
              <a:t>Disruptions</a:t>
            </a:r>
          </a:p>
          <a:p>
            <a:pPr lvl="1"/>
            <a:r>
              <a:rPr lang="en-US" dirty="0"/>
              <a:t>Interrupts transportation, power, and other services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E6E81F-D845-474E-A1BE-A6D9D03B122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TH-1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585E40-1741-4BDA-87C0-BDD9A5E1CCE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Thunderstorms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C1136B-9CAC-4C45-BE41-051AEBBECA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TH-3</a:t>
            </a:r>
          </a:p>
        </p:txBody>
      </p:sp>
    </p:spTree>
    <p:extLst>
      <p:ext uri="{BB962C8B-B14F-4D97-AF65-F5344CB8AC3E}">
        <p14:creationId xmlns:p14="http://schemas.microsoft.com/office/powerpoint/2010/main" val="87177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8029A31-D65D-4DC0-AE91-B5F7FFCAB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Watch vs Warning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19C494-BAEB-4D07-AE11-ACD976004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watch</a:t>
            </a:r>
            <a:r>
              <a:rPr lang="en-US" dirty="0"/>
              <a:t> is issued when the atmosphere is favorable for the development of severe thunderstorms. Citizens should be alert for approaching storms </a:t>
            </a:r>
          </a:p>
          <a:p>
            <a:r>
              <a:rPr lang="en-US" dirty="0"/>
              <a:t>A </a:t>
            </a:r>
            <a:r>
              <a:rPr lang="en-US" b="1" dirty="0"/>
              <a:t>warning</a:t>
            </a:r>
            <a:r>
              <a:rPr lang="en-US" dirty="0"/>
              <a:t> is issued when severe weather has been reported by spotters or indicated by radar.  Warnings indicate imminent danger to life and property to those in the path of the storm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927FC2-516F-408D-B4D8-E0659A69C91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TH-2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0F8901-4EB2-4ABC-9A1E-593AA20E7F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Thunderstorms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A0415A-F7DF-4FDF-A809-DCF636A6B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TH-4</a:t>
            </a:r>
          </a:p>
        </p:txBody>
      </p:sp>
    </p:spTree>
    <p:extLst>
      <p:ext uri="{BB962C8B-B14F-4D97-AF65-F5344CB8AC3E}">
        <p14:creationId xmlns:p14="http://schemas.microsoft.com/office/powerpoint/2010/main" val="17667495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5ED3B46-32B9-41CE-9A43-5A702D203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Thunderstorm Preparedness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ECB3C41-17F3-496C-8ADB-BD7378003F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risk </a:t>
            </a:r>
          </a:p>
          <a:p>
            <a:r>
              <a:rPr lang="en-US" dirty="0"/>
              <a:t>When thunderstorms are predicted, plan to be near sturdy shelter </a:t>
            </a:r>
          </a:p>
          <a:p>
            <a:r>
              <a:rPr lang="en-US" dirty="0"/>
              <a:t>Pay attention to warnings </a:t>
            </a:r>
          </a:p>
          <a:p>
            <a:r>
              <a:rPr lang="en-US" dirty="0"/>
              <a:t>When thunder roars, go indoors</a:t>
            </a:r>
          </a:p>
          <a:p>
            <a:r>
              <a:rPr lang="en-US" dirty="0"/>
              <a:t>Check for hazards in your yard </a:t>
            </a:r>
          </a:p>
          <a:p>
            <a:r>
              <a:rPr lang="en-US" dirty="0"/>
              <a:t>Bring outdoor furniture inside </a:t>
            </a:r>
          </a:p>
          <a:p>
            <a:r>
              <a:rPr lang="en-US" dirty="0"/>
              <a:t>Remove dead or overhanging limbs  </a:t>
            </a:r>
          </a:p>
          <a:p>
            <a:r>
              <a:rPr lang="en-US" dirty="0"/>
              <a:t>Consider purchasing surge protectors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3428F0-6A16-42A6-81A4-4E1402F8030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TH-2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DDE57D-D525-45B1-AD2A-79A862C38E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Thunderstorms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FB0B5F-C1CD-47C4-8DBE-8BF737E911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TH-5</a:t>
            </a:r>
          </a:p>
        </p:txBody>
      </p:sp>
    </p:spTree>
    <p:extLst>
      <p:ext uri="{BB962C8B-B14F-4D97-AF65-F5344CB8AC3E}">
        <p14:creationId xmlns:p14="http://schemas.microsoft.com/office/powerpoint/2010/main" val="740022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3011836-045B-4FD0-99B6-1D8E30318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During a Thunderstorm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BC65F1A-EEEA-4EDA-A9EC-8C2036021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3040454" cy="4781145"/>
          </a:xfrm>
        </p:spPr>
        <p:txBody>
          <a:bodyPr/>
          <a:lstStyle/>
          <a:p>
            <a:r>
              <a:rPr lang="en-US" dirty="0"/>
              <a:t>There are three things to avoid</a:t>
            </a:r>
          </a:p>
          <a:p>
            <a:pPr lvl="1"/>
            <a:r>
              <a:rPr lang="en-US" dirty="0"/>
              <a:t>Being outdoors</a:t>
            </a:r>
          </a:p>
          <a:p>
            <a:pPr lvl="1"/>
            <a:r>
              <a:rPr lang="en-US" dirty="0"/>
              <a:t>Water sources</a:t>
            </a:r>
          </a:p>
          <a:p>
            <a:pPr lvl="1"/>
            <a:r>
              <a:rPr lang="en-US" dirty="0"/>
              <a:t>Telephones</a:t>
            </a:r>
          </a:p>
        </p:txBody>
      </p:sp>
      <p:pic>
        <p:nvPicPr>
          <p:cNvPr id="7" name="Picture 6" descr="Photo: Blue sky with large cloud mass showing an impending storm.">
            <a:extLst>
              <a:ext uri="{FF2B5EF4-FFF2-40B4-BE49-F238E27FC236}">
                <a16:creationId xmlns:a16="http://schemas.microsoft.com/office/drawing/2014/main" id="{32EC2FD9-5044-44AD-A88B-04A81BA9A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4066" y="1952625"/>
            <a:ext cx="3838575" cy="295275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FE61E1-8E3F-455A-8D17-DBE5ED00054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TH-2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4EB6A7-94BD-4C96-BF85-95DB6F30C9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Thunderstorms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775BF9-D23F-4DBD-9099-78A33A3A64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TH-6</a:t>
            </a:r>
          </a:p>
        </p:txBody>
      </p:sp>
    </p:spTree>
    <p:extLst>
      <p:ext uri="{BB962C8B-B14F-4D97-AF65-F5344CB8AC3E}">
        <p14:creationId xmlns:p14="http://schemas.microsoft.com/office/powerpoint/2010/main" val="1462557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733A42E-3138-4A39-9F29-6BBD1A419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If You Are Outdoors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EB0B2D-A3F3-48EC-B5B0-020A310CF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away from water sources </a:t>
            </a:r>
          </a:p>
          <a:p>
            <a:r>
              <a:rPr lang="en-US" dirty="0"/>
              <a:t>Seek sturdy shelter in a substantial building  </a:t>
            </a:r>
          </a:p>
          <a:p>
            <a:r>
              <a:rPr lang="en-US" dirty="0"/>
              <a:t>If necessary, take shelter in a car with a metal top and sides </a:t>
            </a:r>
          </a:p>
          <a:p>
            <a:r>
              <a:rPr lang="en-US" dirty="0"/>
              <a:t>If you are driving, avoid flooded roadways and stop driving if it is hailing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3ACF6D-11D2-405C-AE4B-812ECE7F373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TH-3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32A7C3-1084-46D9-975E-277478504C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Thunderstorms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8275E3-CBC0-4EC7-BC0F-1662C8B163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TH-7</a:t>
            </a:r>
          </a:p>
        </p:txBody>
      </p:sp>
    </p:spTree>
    <p:extLst>
      <p:ext uri="{BB962C8B-B14F-4D97-AF65-F5344CB8AC3E}">
        <p14:creationId xmlns:p14="http://schemas.microsoft.com/office/powerpoint/2010/main" val="98636048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" id="{640DFFE4-282E-4AC6-B84A-F63ECBAE83C0}" vid="{8A2D1EBC-178E-4B41-A94B-C6EC09121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976afda98426a9f344c5b6ad47e5cf4c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b9059ec12c98312b753467b09a7bd014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DD7AE4-83D3-421C-A1C5-EED6632DACD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d7a79f3-a22f-4b0a-abe2-9eca9b7c463e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ec9525e3-0e26-41e5-be28-2227dc64c83e"/>
  </ds:schemaRefs>
</ds:datastoreItem>
</file>

<file path=customXml/itemProps2.xml><?xml version="1.0" encoding="utf-8"?>
<ds:datastoreItem xmlns:ds="http://schemas.openxmlformats.org/officeDocument/2006/customXml" ds:itemID="{202B2366-58F8-48B0-BE69-170E59C2B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440</Words>
  <Application>Microsoft Office PowerPoint</Application>
  <PresentationFormat>On-screen Show (4:3)</PresentationFormat>
  <Paragraphs>70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1_Office Theme</vt:lpstr>
      <vt:lpstr>   CERT Hazard Annexes</vt:lpstr>
      <vt:lpstr>Thunderstorms</vt:lpstr>
      <vt:lpstr>Introduction (Annex 9)</vt:lpstr>
      <vt:lpstr>Introduction (Annex 9) (continued)</vt:lpstr>
      <vt:lpstr>Thunderstorm Impacts</vt:lpstr>
      <vt:lpstr>Watch vs Warning</vt:lpstr>
      <vt:lpstr>Thunderstorm Preparedness</vt:lpstr>
      <vt:lpstr>During a Thunderstorm</vt:lpstr>
      <vt:lpstr>If You Are Outdoors</vt:lpstr>
      <vt:lpstr>After a Thunderstorm</vt:lpstr>
      <vt:lpstr>Final Questions? (Annex 9)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Taryn Wilkinson</dc:creator>
  <cp:lastModifiedBy>Akers, Ryan</cp:lastModifiedBy>
  <cp:revision>29</cp:revision>
  <dcterms:created xsi:type="dcterms:W3CDTF">2019-02-12T16:17:55Z</dcterms:created>
  <dcterms:modified xsi:type="dcterms:W3CDTF">2021-04-07T21:54:29Z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