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9" r:id="rId5"/>
  </p:sldMasterIdLst>
  <p:handoutMasterIdLst>
    <p:handoutMasterId r:id="rId30"/>
  </p:handoutMasterIdLst>
  <p:sldIdLst>
    <p:sldId id="256" r:id="rId6"/>
    <p:sldId id="394" r:id="rId7"/>
    <p:sldId id="395" r:id="rId8"/>
    <p:sldId id="396" r:id="rId9"/>
    <p:sldId id="397" r:id="rId10"/>
    <p:sldId id="398" r:id="rId11"/>
    <p:sldId id="399" r:id="rId12"/>
    <p:sldId id="400" r:id="rId13"/>
    <p:sldId id="401" r:id="rId14"/>
    <p:sldId id="402" r:id="rId15"/>
    <p:sldId id="403" r:id="rId16"/>
    <p:sldId id="404" r:id="rId17"/>
    <p:sldId id="405" r:id="rId18"/>
    <p:sldId id="406" r:id="rId19"/>
    <p:sldId id="407" r:id="rId20"/>
    <p:sldId id="408" r:id="rId21"/>
    <p:sldId id="409" r:id="rId22"/>
    <p:sldId id="410" r:id="rId23"/>
    <p:sldId id="411" r:id="rId24"/>
    <p:sldId id="412" r:id="rId25"/>
    <p:sldId id="413" r:id="rId26"/>
    <p:sldId id="414" r:id="rId27"/>
    <p:sldId id="415" r:id="rId28"/>
    <p:sldId id="416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ian Tavares" initials="GT" lastIdx="10" clrIdx="0">
    <p:extLst>
      <p:ext uri="{19B8F6BF-5375-455C-9EA6-DF929625EA0E}">
        <p15:presenceInfo xmlns:p15="http://schemas.microsoft.com/office/powerpoint/2012/main" userId="S-1-5-21-1244020187-519449412-911163043-17293" providerId="AD"/>
      </p:ext>
    </p:extLst>
  </p:cmAuthor>
  <p:cmAuthor id="2" name="David Kendall" initials="DK" lastIdx="4" clrIdx="1">
    <p:extLst>
      <p:ext uri="{19B8F6BF-5375-455C-9EA6-DF929625EA0E}">
        <p15:presenceInfo xmlns:p15="http://schemas.microsoft.com/office/powerpoint/2012/main" userId="S-1-5-21-1244020187-519449412-911163043-23115" providerId="AD"/>
      </p:ext>
    </p:extLst>
  </p:cmAuthor>
  <p:cmAuthor id="3" name="David Kendall" initials="DK [2]" lastIdx="1" clrIdx="2">
    <p:extLst>
      <p:ext uri="{19B8F6BF-5375-455C-9EA6-DF929625EA0E}">
        <p15:presenceInfo xmlns:p15="http://schemas.microsoft.com/office/powerpoint/2012/main" userId="S::david.kendall@cadmusgroup.com::58806243-4d19-4b13-b885-b469f347d1f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8431"/>
    <a:srgbClr val="575757"/>
    <a:srgbClr val="57AC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368" autoAdjust="0"/>
    <p:restoredTop sz="86463" autoAdjust="0"/>
  </p:normalViewPr>
  <p:slideViewPr>
    <p:cSldViewPr snapToGrid="0">
      <p:cViewPr varScale="1">
        <p:scale>
          <a:sx n="54" d="100"/>
          <a:sy n="54" d="100"/>
        </p:scale>
        <p:origin x="1036" y="52"/>
      </p:cViewPr>
      <p:guideLst/>
    </p:cSldViewPr>
  </p:slideViewPr>
  <p:outlineViewPr>
    <p:cViewPr>
      <p:scale>
        <a:sx n="33" d="100"/>
        <a:sy n="33" d="100"/>
      </p:scale>
      <p:origin x="0" y="-32150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840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handoutMaster" Target="handoutMasters/handoutMaster1.xml"/><Relationship Id="rId35" Type="http://schemas.openxmlformats.org/officeDocument/2006/relationships/tableStyles" Target="tableStyles.xml"/><Relationship Id="rId8" Type="http://schemas.openxmlformats.org/officeDocument/2006/relationships/slide" Target="slides/slide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E9AFAD3-F3BD-4395-8F77-9999A3AF0AE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8F1A46B-586F-4CBE-9952-6BEDC60891D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A48505-E7EB-4B8F-BF8D-66EAD648D0DD}" type="datetimeFigureOut">
              <a:rPr lang="en-US" smtClean="0"/>
              <a:t>4/7/2021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BE23D6-7DAB-4005-B034-4AFEE3EA5A2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2F3BB4C-A847-42FD-8740-E25E0B7BB7A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379F10-0CE8-46B5-BCEC-A8D128FCB86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31335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86B7D5-9D73-41BF-83DA-82B7B0CE3957}"/>
              </a:ext>
            </a:extLst>
          </p:cNvPr>
          <p:cNvSpPr/>
          <p:nvPr userDrawn="1"/>
        </p:nvSpPr>
        <p:spPr>
          <a:xfrm>
            <a:off x="0" y="-2388"/>
            <a:ext cx="9144000" cy="5514975"/>
          </a:xfrm>
          <a:prstGeom prst="rect">
            <a:avLst/>
          </a:prstGeom>
          <a:solidFill>
            <a:srgbClr val="448431"/>
          </a:solidFill>
          <a:ln>
            <a:solidFill>
              <a:srgbClr val="57AC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E2048F-5A58-44FC-BB6B-8004B92565B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92822" y="1122365"/>
            <a:ext cx="8558357" cy="1220787"/>
          </a:xfrm>
        </p:spPr>
        <p:txBody>
          <a:bodyPr anchor="b">
            <a:normAutofit/>
          </a:bodyPr>
          <a:lstStyle>
            <a:lvl1pPr algn="ctr">
              <a:defRPr sz="5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1F19E53-3E23-440A-8EE7-959664248F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4400" y="3672843"/>
            <a:ext cx="8229600" cy="185318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50CA1CA-D78F-4D29-A112-7E5632AB27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438" y="5872795"/>
            <a:ext cx="1283061" cy="731520"/>
          </a:xfrm>
          <a:prstGeom prst="rect">
            <a:avLst/>
          </a:prstGeom>
        </p:spPr>
      </p:pic>
      <p:pic>
        <p:nvPicPr>
          <p:cNvPr id="16" name="Picture 15" descr="A close up of a sign&#10;&#10;Description generated with high confidence">
            <a:extLst>
              <a:ext uri="{FF2B5EF4-FFF2-40B4-BE49-F238E27FC236}">
                <a16:creationId xmlns:a16="http://schemas.microsoft.com/office/drawing/2014/main" id="{A0A1B6DC-BDE1-4350-A720-0DFEEA72163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7098" y="5872795"/>
            <a:ext cx="2058831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8060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ed List w/P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5C38DDE6-B4A7-0541-90DA-8FC7EEF0F91C}"/>
              </a:ext>
            </a:extLst>
          </p:cNvPr>
          <p:cNvSpPr/>
          <p:nvPr userDrawn="1"/>
        </p:nvSpPr>
        <p:spPr>
          <a:xfrm>
            <a:off x="0" y="4"/>
            <a:ext cx="9144000" cy="1521225"/>
          </a:xfrm>
          <a:prstGeom prst="rect">
            <a:avLst/>
          </a:prstGeom>
          <a:solidFill>
            <a:srgbClr val="448431"/>
          </a:solidFill>
          <a:ln>
            <a:solidFill>
              <a:srgbClr val="57AC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83A92967-FF1D-F449-95B6-E31F83596F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26479" y="887762"/>
            <a:ext cx="3017519" cy="64340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364701-2FEA-435F-9BFD-168F5E88A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142" y="1521229"/>
            <a:ext cx="8512974" cy="4781145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600"/>
              </a:spcBef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783" indent="-228594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2971" indent="-228594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ct val="100000"/>
              </a:lnSpc>
              <a:spcBef>
                <a:spcPts val="600"/>
              </a:spcBef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ct val="100000"/>
              </a:lnSpc>
              <a:spcBef>
                <a:spcPts val="600"/>
              </a:spcBef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object 3">
            <a:extLst>
              <a:ext uri="{FF2B5EF4-FFF2-40B4-BE49-F238E27FC236}">
                <a16:creationId xmlns:a16="http://schemas.microsoft.com/office/drawing/2014/main" id="{6CEA5E0C-2930-407C-8443-CB06853E723E}"/>
              </a:ext>
            </a:extLst>
          </p:cNvPr>
          <p:cNvSpPr/>
          <p:nvPr userDrawn="1"/>
        </p:nvSpPr>
        <p:spPr>
          <a:xfrm>
            <a:off x="1429788" y="6256657"/>
            <a:ext cx="7714211" cy="45719"/>
          </a:xfrm>
          <a:custGeom>
            <a:avLst/>
            <a:gdLst/>
            <a:ahLst/>
            <a:cxnLst/>
            <a:rect l="l" t="t" r="r" b="b"/>
            <a:pathLst>
              <a:path w="7725409">
                <a:moveTo>
                  <a:pt x="0" y="0"/>
                </a:moveTo>
                <a:lnTo>
                  <a:pt x="7725156" y="0"/>
                </a:lnTo>
              </a:path>
            </a:pathLst>
          </a:custGeom>
          <a:ln w="25908">
            <a:solidFill>
              <a:srgbClr val="57AC40"/>
            </a:solidFill>
          </a:ln>
        </p:spPr>
        <p:txBody>
          <a:bodyPr wrap="square" lIns="0" tIns="0" rIns="0" bIns="0" rtlCol="0"/>
          <a:lstStyle/>
          <a:p>
            <a:endParaRPr sz="18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D67DC53-72A8-46A8-920D-BF4A8C1FD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61" y="5936615"/>
            <a:ext cx="1283061" cy="731520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4E358483-0701-4610-B7F8-1CDC93B7D0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142" y="320678"/>
            <a:ext cx="5806851" cy="1017672"/>
          </a:xfrm>
        </p:spPr>
        <p:txBody>
          <a:bodyPr>
            <a:normAutofit/>
          </a:bodyPr>
          <a:lstStyle>
            <a:lvl1pPr>
              <a:defRPr sz="4000" b="1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2AFC4B6C-E56F-45A2-B987-2706EF4469D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29787" y="6385716"/>
            <a:ext cx="4438997" cy="303212"/>
          </a:xfrm>
        </p:spPr>
        <p:txBody>
          <a:bodyPr anchor="ctr">
            <a:noAutofit/>
          </a:bodyPr>
          <a:lstStyle>
            <a:lvl1pPr marL="0" indent="0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CERT Basic Training Unit #: Unit Name</a:t>
            </a:r>
            <a:endParaRPr lang="en-US" dirty="0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01D02937-E059-4923-A2A9-5058038E867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32567" y="6385716"/>
            <a:ext cx="1803862" cy="303212"/>
          </a:xfrm>
        </p:spPr>
        <p:txBody>
          <a:bodyPr anchor="ctr">
            <a:noAutofit/>
          </a:bodyPr>
          <a:lstStyle>
            <a:lvl1pPr marL="0" indent="0" algn="r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#-Unit #</a:t>
            </a:r>
            <a:endParaRPr lang="en-US" dirty="0"/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30D271F4-3E44-4C14-8C4E-2D0D7A3B4513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7789025" y="5881860"/>
            <a:ext cx="1022409" cy="355600"/>
          </a:xfrm>
          <a:ln>
            <a:solidFill>
              <a:srgbClr val="575757"/>
            </a:solidFill>
          </a:ln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PM-123</a:t>
            </a:r>
          </a:p>
        </p:txBody>
      </p:sp>
    </p:spTree>
    <p:extLst>
      <p:ext uri="{BB962C8B-B14F-4D97-AF65-F5344CB8AC3E}">
        <p14:creationId xmlns:p14="http://schemas.microsoft.com/office/powerpoint/2010/main" val="20597301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ed List w/P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9FA9AEBB-8891-A342-9D8E-FDE1EF163A4C}"/>
              </a:ext>
            </a:extLst>
          </p:cNvPr>
          <p:cNvSpPr/>
          <p:nvPr userDrawn="1"/>
        </p:nvSpPr>
        <p:spPr>
          <a:xfrm>
            <a:off x="0" y="4"/>
            <a:ext cx="9144000" cy="1521225"/>
          </a:xfrm>
          <a:prstGeom prst="rect">
            <a:avLst/>
          </a:prstGeom>
          <a:solidFill>
            <a:srgbClr val="448431"/>
          </a:solidFill>
          <a:ln>
            <a:solidFill>
              <a:srgbClr val="57AC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60EF1FA-DB3B-394B-94CA-7630D7D905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26479" y="887762"/>
            <a:ext cx="3017519" cy="64340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364701-2FEA-435F-9BFD-168F5E88A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142" y="1521229"/>
            <a:ext cx="8529600" cy="4781145"/>
          </a:xfrm>
        </p:spPr>
        <p:txBody>
          <a:bodyPr>
            <a:normAutofit/>
          </a:bodyPr>
          <a:lstStyle>
            <a:lvl1pPr marL="514350" indent="-51435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783" indent="-228594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2971" indent="-228594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ct val="100000"/>
              </a:lnSpc>
              <a:spcBef>
                <a:spcPts val="600"/>
              </a:spcBef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ct val="100000"/>
              </a:lnSpc>
              <a:spcBef>
                <a:spcPts val="600"/>
              </a:spcBef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object 3">
            <a:extLst>
              <a:ext uri="{FF2B5EF4-FFF2-40B4-BE49-F238E27FC236}">
                <a16:creationId xmlns:a16="http://schemas.microsoft.com/office/drawing/2014/main" id="{6CEA5E0C-2930-407C-8443-CB06853E723E}"/>
              </a:ext>
            </a:extLst>
          </p:cNvPr>
          <p:cNvSpPr/>
          <p:nvPr userDrawn="1"/>
        </p:nvSpPr>
        <p:spPr>
          <a:xfrm>
            <a:off x="1429788" y="6256657"/>
            <a:ext cx="7714211" cy="45719"/>
          </a:xfrm>
          <a:custGeom>
            <a:avLst/>
            <a:gdLst/>
            <a:ahLst/>
            <a:cxnLst/>
            <a:rect l="l" t="t" r="r" b="b"/>
            <a:pathLst>
              <a:path w="7725409">
                <a:moveTo>
                  <a:pt x="0" y="0"/>
                </a:moveTo>
                <a:lnTo>
                  <a:pt x="7725156" y="0"/>
                </a:lnTo>
              </a:path>
            </a:pathLst>
          </a:custGeom>
          <a:ln w="25908">
            <a:solidFill>
              <a:srgbClr val="57AC40"/>
            </a:solidFill>
          </a:ln>
        </p:spPr>
        <p:txBody>
          <a:bodyPr wrap="square" lIns="0" tIns="0" rIns="0" bIns="0" rtlCol="0"/>
          <a:lstStyle/>
          <a:p>
            <a:endParaRPr sz="18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D67DC53-72A8-46A8-920D-BF4A8C1FD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61" y="5936615"/>
            <a:ext cx="1283061" cy="731520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3881DF7E-501B-4BCA-95FE-16FA92C066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142" y="320678"/>
            <a:ext cx="5806851" cy="1017672"/>
          </a:xfrm>
        </p:spPr>
        <p:txBody>
          <a:bodyPr>
            <a:normAutofit/>
          </a:bodyPr>
          <a:lstStyle>
            <a:lvl1pPr>
              <a:defRPr sz="4000" b="1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8" name="Text Placeholder 14">
            <a:extLst>
              <a:ext uri="{FF2B5EF4-FFF2-40B4-BE49-F238E27FC236}">
                <a16:creationId xmlns:a16="http://schemas.microsoft.com/office/drawing/2014/main" id="{64889971-C6D0-48C5-8EB8-09A4DABBFE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29787" y="6385716"/>
            <a:ext cx="4438997" cy="303212"/>
          </a:xfrm>
        </p:spPr>
        <p:txBody>
          <a:bodyPr anchor="ctr">
            <a:noAutofit/>
          </a:bodyPr>
          <a:lstStyle>
            <a:lvl1pPr marL="0" indent="0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CERT Basic Training Unit #: Unit Name</a:t>
            </a:r>
            <a:endParaRPr lang="en-US" dirty="0"/>
          </a:p>
        </p:txBody>
      </p:sp>
      <p:sp>
        <p:nvSpPr>
          <p:cNvPr id="19" name="Text Placeholder 14">
            <a:extLst>
              <a:ext uri="{FF2B5EF4-FFF2-40B4-BE49-F238E27FC236}">
                <a16:creationId xmlns:a16="http://schemas.microsoft.com/office/drawing/2014/main" id="{24B06ED1-1B06-44B7-8461-057F53E1881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32567" y="6385716"/>
            <a:ext cx="1803862" cy="303212"/>
          </a:xfrm>
        </p:spPr>
        <p:txBody>
          <a:bodyPr anchor="ctr">
            <a:noAutofit/>
          </a:bodyPr>
          <a:lstStyle>
            <a:lvl1pPr marL="0" indent="0" algn="r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#-Unit #</a:t>
            </a:r>
            <a:endParaRPr lang="en-US" dirty="0"/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1F77CCBE-2056-4A6A-AADD-907E6B311EBC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7789025" y="5881860"/>
            <a:ext cx="1022409" cy="355600"/>
          </a:xfrm>
          <a:ln>
            <a:solidFill>
              <a:srgbClr val="575757"/>
            </a:solidFill>
          </a:ln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PM-123</a:t>
            </a:r>
          </a:p>
        </p:txBody>
      </p:sp>
    </p:spTree>
    <p:extLst>
      <p:ext uri="{BB962C8B-B14F-4D97-AF65-F5344CB8AC3E}">
        <p14:creationId xmlns:p14="http://schemas.microsoft.com/office/powerpoint/2010/main" val="5488812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Bulleted List w/P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61779B46-53E1-5149-8E8C-35E83EBC25FD}"/>
              </a:ext>
            </a:extLst>
          </p:cNvPr>
          <p:cNvSpPr/>
          <p:nvPr userDrawn="1"/>
        </p:nvSpPr>
        <p:spPr>
          <a:xfrm>
            <a:off x="0" y="4"/>
            <a:ext cx="9144000" cy="1521225"/>
          </a:xfrm>
          <a:prstGeom prst="rect">
            <a:avLst/>
          </a:prstGeom>
          <a:solidFill>
            <a:srgbClr val="448431"/>
          </a:solidFill>
          <a:ln>
            <a:solidFill>
              <a:srgbClr val="57AC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EA77D519-0397-B742-A4B4-77644D4D38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26479" y="887762"/>
            <a:ext cx="3017519" cy="64340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364701-2FEA-435F-9BFD-168F5E88A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142" y="1521229"/>
            <a:ext cx="4142622" cy="4758287"/>
          </a:xfrm>
        </p:spPr>
        <p:txBody>
          <a:bodyPr>
            <a:normAutofit/>
          </a:bodyPr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783" indent="-228594">
              <a:buFont typeface="Arial" panose="020B0604020202020204" pitchFamily="34" charset="0"/>
              <a:buChar char="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2971" indent="-228594">
              <a:buFont typeface="Wingdings" panose="05000000000000000000" pitchFamily="2" charset="2"/>
              <a:buChar char="§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object 3">
            <a:extLst>
              <a:ext uri="{FF2B5EF4-FFF2-40B4-BE49-F238E27FC236}">
                <a16:creationId xmlns:a16="http://schemas.microsoft.com/office/drawing/2014/main" id="{6CEA5E0C-2930-407C-8443-CB06853E723E}"/>
              </a:ext>
            </a:extLst>
          </p:cNvPr>
          <p:cNvSpPr/>
          <p:nvPr userDrawn="1"/>
        </p:nvSpPr>
        <p:spPr>
          <a:xfrm>
            <a:off x="1429788" y="6256657"/>
            <a:ext cx="7714211" cy="45719"/>
          </a:xfrm>
          <a:custGeom>
            <a:avLst/>
            <a:gdLst/>
            <a:ahLst/>
            <a:cxnLst/>
            <a:rect l="l" t="t" r="r" b="b"/>
            <a:pathLst>
              <a:path w="7725409">
                <a:moveTo>
                  <a:pt x="0" y="0"/>
                </a:moveTo>
                <a:lnTo>
                  <a:pt x="7725156" y="0"/>
                </a:lnTo>
              </a:path>
            </a:pathLst>
          </a:custGeom>
          <a:ln w="25908">
            <a:solidFill>
              <a:srgbClr val="57AC40"/>
            </a:solidFill>
          </a:ln>
        </p:spPr>
        <p:txBody>
          <a:bodyPr wrap="square" lIns="0" tIns="0" rIns="0" bIns="0" rtlCol="0"/>
          <a:lstStyle/>
          <a:p>
            <a:endParaRPr sz="18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D67DC53-72A8-46A8-920D-BF4A8C1FD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61" y="5936615"/>
            <a:ext cx="1283061" cy="731520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DD0A62F-ADCE-4FEB-9CDF-E85D05BB343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572000" y="1521229"/>
            <a:ext cx="4256858" cy="4758287"/>
          </a:xfrm>
        </p:spPr>
        <p:txBody>
          <a:bodyPr>
            <a:normAutofit/>
          </a:bodyPr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783" indent="-228594">
              <a:buFont typeface="Arial" panose="020B0604020202020204" pitchFamily="34" charset="0"/>
              <a:buChar char="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2971" indent="-228594">
              <a:buFont typeface="Wingdings" panose="05000000000000000000" pitchFamily="2" charset="2"/>
              <a:buChar char="§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F98828DD-31C9-4C41-AB97-0D5A474AF7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142" y="320678"/>
            <a:ext cx="5806851" cy="1017672"/>
          </a:xfrm>
        </p:spPr>
        <p:txBody>
          <a:bodyPr>
            <a:normAutofit/>
          </a:bodyPr>
          <a:lstStyle>
            <a:lvl1pPr>
              <a:defRPr sz="4000" b="1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9" name="Text Placeholder 14">
            <a:extLst>
              <a:ext uri="{FF2B5EF4-FFF2-40B4-BE49-F238E27FC236}">
                <a16:creationId xmlns:a16="http://schemas.microsoft.com/office/drawing/2014/main" id="{53AEF4AA-E762-4CCB-8C4A-9592823B5FD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30095" y="5824699"/>
            <a:ext cx="798763" cy="303212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 b="1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PM 123</a:t>
            </a:r>
            <a:endParaRPr lang="en-US" dirty="0"/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01CC6E1A-3A1D-4D97-9209-75A5CE8341D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29787" y="6385716"/>
            <a:ext cx="4438997" cy="303212"/>
          </a:xfrm>
        </p:spPr>
        <p:txBody>
          <a:bodyPr anchor="ctr">
            <a:noAutofit/>
          </a:bodyPr>
          <a:lstStyle>
            <a:lvl1pPr marL="0" indent="0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CERT Basic Training Unit #: Unit Name</a:t>
            </a:r>
            <a:endParaRPr lang="en-US" dirty="0"/>
          </a:p>
        </p:txBody>
      </p:sp>
      <p:sp>
        <p:nvSpPr>
          <p:cNvPr id="21" name="Text Placeholder 14">
            <a:extLst>
              <a:ext uri="{FF2B5EF4-FFF2-40B4-BE49-F238E27FC236}">
                <a16:creationId xmlns:a16="http://schemas.microsoft.com/office/drawing/2014/main" id="{7D4EAC7A-29D8-42A5-A75B-CEE1CDA8A47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32567" y="6385716"/>
            <a:ext cx="1803862" cy="303212"/>
          </a:xfrm>
        </p:spPr>
        <p:txBody>
          <a:bodyPr anchor="ctr">
            <a:noAutofit/>
          </a:bodyPr>
          <a:lstStyle>
            <a:lvl1pPr marL="0" indent="0" algn="r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#-Unit #</a:t>
            </a:r>
            <a:endParaRPr lang="en-US" dirty="0"/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579F7116-2CE5-4A1C-9C55-E527BC72118A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7789025" y="5881860"/>
            <a:ext cx="1022409" cy="355600"/>
          </a:xfrm>
          <a:ln>
            <a:solidFill>
              <a:srgbClr val="575757"/>
            </a:solidFill>
          </a:ln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PM-123</a:t>
            </a:r>
          </a:p>
        </p:txBody>
      </p:sp>
    </p:spTree>
    <p:extLst>
      <p:ext uri="{BB962C8B-B14F-4D97-AF65-F5344CB8AC3E}">
        <p14:creationId xmlns:p14="http://schemas.microsoft.com/office/powerpoint/2010/main" val="35285009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86B7D5-9D73-41BF-83DA-82B7B0CE3957}"/>
              </a:ext>
            </a:extLst>
          </p:cNvPr>
          <p:cNvSpPr/>
          <p:nvPr userDrawn="1"/>
        </p:nvSpPr>
        <p:spPr>
          <a:xfrm>
            <a:off x="0" y="2964"/>
            <a:ext cx="9144000" cy="5514975"/>
          </a:xfrm>
          <a:prstGeom prst="rect">
            <a:avLst/>
          </a:prstGeom>
          <a:solidFill>
            <a:srgbClr val="448431"/>
          </a:solidFill>
          <a:ln>
            <a:solidFill>
              <a:srgbClr val="57AC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1F19E53-3E23-440A-8EE7-959664248F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4400" y="3677438"/>
            <a:ext cx="8229600" cy="185318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50CA1CA-D78F-4D29-A112-7E5632AB27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438" y="5872795"/>
            <a:ext cx="1283061" cy="731520"/>
          </a:xfrm>
          <a:prstGeom prst="rect">
            <a:avLst/>
          </a:prstGeom>
        </p:spPr>
      </p:pic>
      <p:pic>
        <p:nvPicPr>
          <p:cNvPr id="16" name="Picture 15" descr="A close up of a sign&#10;&#10;Description generated with high confidence">
            <a:extLst>
              <a:ext uri="{FF2B5EF4-FFF2-40B4-BE49-F238E27FC236}">
                <a16:creationId xmlns:a16="http://schemas.microsoft.com/office/drawing/2014/main" id="{A0A1B6DC-BDE1-4350-A720-0DFEEA72163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7098" y="5872795"/>
            <a:ext cx="2058831" cy="731520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BB55A5C-60F8-44DB-948C-104DD56B3B6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580055"/>
            <a:ext cx="9144000" cy="897140"/>
          </a:xfrm>
        </p:spPr>
        <p:txBody>
          <a:bodyPr anchor="ctr">
            <a:normAutofit/>
          </a:bodyPr>
          <a:lstStyle>
            <a:lvl1pPr marL="0" indent="0" algn="ctr">
              <a:buNone/>
              <a:defRPr sz="5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EB4A5DE-FE85-4060-831F-4535EBE301E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2476500"/>
            <a:ext cx="9144000" cy="7254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3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err="1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94744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n-Bulleted Intro Te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86DC145-E118-4B1C-B828-C267C3F1B408}"/>
              </a:ext>
            </a:extLst>
          </p:cNvPr>
          <p:cNvSpPr/>
          <p:nvPr userDrawn="1"/>
        </p:nvSpPr>
        <p:spPr>
          <a:xfrm>
            <a:off x="0" y="4"/>
            <a:ext cx="9144000" cy="1521225"/>
          </a:xfrm>
          <a:prstGeom prst="rect">
            <a:avLst/>
          </a:prstGeom>
          <a:solidFill>
            <a:srgbClr val="448431"/>
          </a:solidFill>
          <a:ln>
            <a:solidFill>
              <a:srgbClr val="57AC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37DF25-4A84-449F-A44A-BC272B17B1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142" y="320678"/>
            <a:ext cx="5806851" cy="1017672"/>
          </a:xfrm>
        </p:spPr>
        <p:txBody>
          <a:bodyPr>
            <a:normAutofit/>
          </a:bodyPr>
          <a:lstStyle>
            <a:lvl1pPr>
              <a:defRPr sz="4000" b="1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364701-2FEA-435F-9BFD-168F5E88A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143" y="1521229"/>
            <a:ext cx="8521286" cy="478114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783" indent="-228594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2971" indent="-228594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‒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160" indent="-228594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ct val="100000"/>
              </a:lnSpc>
              <a:spcBef>
                <a:spcPts val="600"/>
              </a:spcBef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object 3">
            <a:extLst>
              <a:ext uri="{FF2B5EF4-FFF2-40B4-BE49-F238E27FC236}">
                <a16:creationId xmlns:a16="http://schemas.microsoft.com/office/drawing/2014/main" id="{6CEA5E0C-2930-407C-8443-CB06853E723E}"/>
              </a:ext>
            </a:extLst>
          </p:cNvPr>
          <p:cNvSpPr/>
          <p:nvPr userDrawn="1"/>
        </p:nvSpPr>
        <p:spPr>
          <a:xfrm>
            <a:off x="1429788" y="6256657"/>
            <a:ext cx="7714211" cy="45719"/>
          </a:xfrm>
          <a:custGeom>
            <a:avLst/>
            <a:gdLst/>
            <a:ahLst/>
            <a:cxnLst/>
            <a:rect l="l" t="t" r="r" b="b"/>
            <a:pathLst>
              <a:path w="7725409">
                <a:moveTo>
                  <a:pt x="0" y="0"/>
                </a:moveTo>
                <a:lnTo>
                  <a:pt x="7725156" y="0"/>
                </a:lnTo>
              </a:path>
            </a:pathLst>
          </a:custGeom>
          <a:ln w="25908">
            <a:solidFill>
              <a:srgbClr val="57AC40"/>
            </a:solidFill>
          </a:ln>
        </p:spPr>
        <p:txBody>
          <a:bodyPr wrap="square" lIns="0" tIns="0" rIns="0" bIns="0" rtlCol="0"/>
          <a:lstStyle/>
          <a:p>
            <a:endParaRPr sz="18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E3A36DD-A726-485F-AAB8-E1585FEB3E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26479" y="887762"/>
            <a:ext cx="3017519" cy="64340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D67DC53-72A8-46A8-920D-BF4A8C1FD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61" y="5936615"/>
            <a:ext cx="1283061" cy="731520"/>
          </a:xfrm>
          <a:prstGeom prst="rect">
            <a:avLst/>
          </a:prstGeom>
        </p:spPr>
      </p:pic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AC79012-DFD9-487A-AE91-319B867CCA3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29787" y="6385716"/>
            <a:ext cx="4438997" cy="303212"/>
          </a:xfrm>
        </p:spPr>
        <p:txBody>
          <a:bodyPr anchor="ctr">
            <a:noAutofit/>
          </a:bodyPr>
          <a:lstStyle>
            <a:lvl1pPr marL="0" indent="0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CERT Basic Training Unit #: Unit Name</a:t>
            </a:r>
            <a:endParaRPr lang="en-US" dirty="0"/>
          </a:p>
        </p:txBody>
      </p:sp>
      <p:sp>
        <p:nvSpPr>
          <p:cNvPr id="18" name="Text Placeholder 14">
            <a:extLst>
              <a:ext uri="{FF2B5EF4-FFF2-40B4-BE49-F238E27FC236}">
                <a16:creationId xmlns:a16="http://schemas.microsoft.com/office/drawing/2014/main" id="{6FC8519E-E236-413F-A705-5F99B6BB6A1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32567" y="6385716"/>
            <a:ext cx="1803862" cy="303212"/>
          </a:xfrm>
        </p:spPr>
        <p:txBody>
          <a:bodyPr anchor="ctr">
            <a:noAutofit/>
          </a:bodyPr>
          <a:lstStyle>
            <a:lvl1pPr marL="0" indent="0" algn="r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#-Unit #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91512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ed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8E6045C-87BC-BD47-A7E5-238F848CD41B}"/>
              </a:ext>
            </a:extLst>
          </p:cNvPr>
          <p:cNvSpPr/>
          <p:nvPr userDrawn="1"/>
        </p:nvSpPr>
        <p:spPr>
          <a:xfrm>
            <a:off x="0" y="4"/>
            <a:ext cx="9144000" cy="1521225"/>
          </a:xfrm>
          <a:prstGeom prst="rect">
            <a:avLst/>
          </a:prstGeom>
          <a:solidFill>
            <a:srgbClr val="448431"/>
          </a:solidFill>
          <a:ln>
            <a:solidFill>
              <a:srgbClr val="57AC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510A0E6-7D1E-7B42-BEC3-3FF68A7F1F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26479" y="887762"/>
            <a:ext cx="3017519" cy="64340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364701-2FEA-435F-9BFD-168F5E88A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141" y="1521229"/>
            <a:ext cx="8521287" cy="4781145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600"/>
              </a:spcBef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783" indent="-228594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2971" indent="-228594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ct val="100000"/>
              </a:lnSpc>
              <a:spcBef>
                <a:spcPts val="600"/>
              </a:spcBef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ct val="100000"/>
              </a:lnSpc>
              <a:spcBef>
                <a:spcPts val="600"/>
              </a:spcBef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object 3">
            <a:extLst>
              <a:ext uri="{FF2B5EF4-FFF2-40B4-BE49-F238E27FC236}">
                <a16:creationId xmlns:a16="http://schemas.microsoft.com/office/drawing/2014/main" id="{6CEA5E0C-2930-407C-8443-CB06853E723E}"/>
              </a:ext>
            </a:extLst>
          </p:cNvPr>
          <p:cNvSpPr/>
          <p:nvPr userDrawn="1"/>
        </p:nvSpPr>
        <p:spPr>
          <a:xfrm>
            <a:off x="1429788" y="6256657"/>
            <a:ext cx="7714211" cy="45719"/>
          </a:xfrm>
          <a:custGeom>
            <a:avLst/>
            <a:gdLst/>
            <a:ahLst/>
            <a:cxnLst/>
            <a:rect l="l" t="t" r="r" b="b"/>
            <a:pathLst>
              <a:path w="7725409">
                <a:moveTo>
                  <a:pt x="0" y="0"/>
                </a:moveTo>
                <a:lnTo>
                  <a:pt x="7725156" y="0"/>
                </a:lnTo>
              </a:path>
            </a:pathLst>
          </a:custGeom>
          <a:ln w="25908">
            <a:solidFill>
              <a:srgbClr val="57AC40"/>
            </a:solidFill>
          </a:ln>
        </p:spPr>
        <p:txBody>
          <a:bodyPr wrap="square" lIns="0" tIns="0" rIns="0" bIns="0" rtlCol="0"/>
          <a:lstStyle/>
          <a:p>
            <a:endParaRPr sz="18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D67DC53-72A8-46A8-920D-BF4A8C1FD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61" y="5936615"/>
            <a:ext cx="1283061" cy="731520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59D7A079-868D-412D-A425-F18877D981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142" y="320678"/>
            <a:ext cx="5806851" cy="1017672"/>
          </a:xfrm>
        </p:spPr>
        <p:txBody>
          <a:bodyPr>
            <a:normAutofit/>
          </a:bodyPr>
          <a:lstStyle>
            <a:lvl1pPr>
              <a:defRPr sz="4000" b="1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14">
            <a:extLst>
              <a:ext uri="{FF2B5EF4-FFF2-40B4-BE49-F238E27FC236}">
                <a16:creationId xmlns:a16="http://schemas.microsoft.com/office/drawing/2014/main" id="{8AD06FF2-3D49-487C-B170-F9D381F2A1C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29787" y="6385716"/>
            <a:ext cx="4438997" cy="303212"/>
          </a:xfrm>
        </p:spPr>
        <p:txBody>
          <a:bodyPr anchor="ctr">
            <a:noAutofit/>
          </a:bodyPr>
          <a:lstStyle>
            <a:lvl1pPr marL="0" indent="0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CERT Basic Training Unit #: Unit Name</a:t>
            </a:r>
            <a:endParaRPr lang="en-US" dirty="0"/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3F3F4A35-2251-41EE-98F7-6F7C8067880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32567" y="6385716"/>
            <a:ext cx="1803862" cy="303212"/>
          </a:xfrm>
        </p:spPr>
        <p:txBody>
          <a:bodyPr anchor="ctr">
            <a:noAutofit/>
          </a:bodyPr>
          <a:lstStyle>
            <a:lvl1pPr marL="0" indent="0" algn="r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#-Unit #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0484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ed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6D0A2C3-9207-0747-9486-E6260DD213CC}"/>
              </a:ext>
            </a:extLst>
          </p:cNvPr>
          <p:cNvSpPr/>
          <p:nvPr userDrawn="1"/>
        </p:nvSpPr>
        <p:spPr>
          <a:xfrm>
            <a:off x="0" y="4"/>
            <a:ext cx="9144000" cy="1521225"/>
          </a:xfrm>
          <a:prstGeom prst="rect">
            <a:avLst/>
          </a:prstGeom>
          <a:solidFill>
            <a:srgbClr val="448431"/>
          </a:solidFill>
          <a:ln>
            <a:solidFill>
              <a:srgbClr val="57AC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E212CCB-DF73-D741-AB07-0D090D0B1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26479" y="887762"/>
            <a:ext cx="3017519" cy="64340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364701-2FEA-435F-9BFD-168F5E88A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141" y="1521229"/>
            <a:ext cx="8521287" cy="4781145"/>
          </a:xfrm>
        </p:spPr>
        <p:txBody>
          <a:bodyPr>
            <a:normAutofit/>
          </a:bodyPr>
          <a:lstStyle>
            <a:lvl1pPr marL="514350" indent="-51435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783" indent="-228594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2971" indent="-228594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ct val="100000"/>
              </a:lnSpc>
              <a:spcBef>
                <a:spcPts val="600"/>
              </a:spcBef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ct val="100000"/>
              </a:lnSpc>
              <a:spcBef>
                <a:spcPts val="600"/>
              </a:spcBef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object 3">
            <a:extLst>
              <a:ext uri="{FF2B5EF4-FFF2-40B4-BE49-F238E27FC236}">
                <a16:creationId xmlns:a16="http://schemas.microsoft.com/office/drawing/2014/main" id="{6CEA5E0C-2930-407C-8443-CB06853E723E}"/>
              </a:ext>
            </a:extLst>
          </p:cNvPr>
          <p:cNvSpPr/>
          <p:nvPr userDrawn="1"/>
        </p:nvSpPr>
        <p:spPr>
          <a:xfrm>
            <a:off x="1429788" y="6256657"/>
            <a:ext cx="7714211" cy="45719"/>
          </a:xfrm>
          <a:custGeom>
            <a:avLst/>
            <a:gdLst/>
            <a:ahLst/>
            <a:cxnLst/>
            <a:rect l="l" t="t" r="r" b="b"/>
            <a:pathLst>
              <a:path w="7725409">
                <a:moveTo>
                  <a:pt x="0" y="0"/>
                </a:moveTo>
                <a:lnTo>
                  <a:pt x="7725156" y="0"/>
                </a:lnTo>
              </a:path>
            </a:pathLst>
          </a:custGeom>
          <a:ln w="25908">
            <a:solidFill>
              <a:srgbClr val="57AC40"/>
            </a:solidFill>
          </a:ln>
        </p:spPr>
        <p:txBody>
          <a:bodyPr wrap="square" lIns="0" tIns="0" rIns="0" bIns="0" rtlCol="0"/>
          <a:lstStyle/>
          <a:p>
            <a:endParaRPr sz="18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D67DC53-72A8-46A8-920D-BF4A8C1FD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61" y="5936615"/>
            <a:ext cx="1283061" cy="731520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7B1E1DDB-163D-4DCC-ACF2-C3B8BB4FC6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142" y="320678"/>
            <a:ext cx="5806851" cy="1017672"/>
          </a:xfrm>
        </p:spPr>
        <p:txBody>
          <a:bodyPr>
            <a:normAutofit/>
          </a:bodyPr>
          <a:lstStyle>
            <a:lvl1pPr>
              <a:defRPr sz="4000" b="1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F0915D09-1355-40F5-B6B4-3B5DA81E540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29787" y="6385716"/>
            <a:ext cx="4438997" cy="303212"/>
          </a:xfrm>
        </p:spPr>
        <p:txBody>
          <a:bodyPr anchor="ctr">
            <a:noAutofit/>
          </a:bodyPr>
          <a:lstStyle>
            <a:lvl1pPr marL="0" indent="0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CERT Basic Training Unit #: Unit Name</a:t>
            </a:r>
            <a:endParaRPr lang="en-US" dirty="0"/>
          </a:p>
        </p:txBody>
      </p:sp>
      <p:sp>
        <p:nvSpPr>
          <p:cNvPr id="18" name="Text Placeholder 14">
            <a:extLst>
              <a:ext uri="{FF2B5EF4-FFF2-40B4-BE49-F238E27FC236}">
                <a16:creationId xmlns:a16="http://schemas.microsoft.com/office/drawing/2014/main" id="{BD7EDDF4-A93D-4C2E-A9C1-50EF50248B2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32567" y="6385716"/>
            <a:ext cx="1803862" cy="303212"/>
          </a:xfrm>
        </p:spPr>
        <p:txBody>
          <a:bodyPr anchor="ctr">
            <a:noAutofit/>
          </a:bodyPr>
          <a:lstStyle>
            <a:lvl1pPr marL="0" indent="0" algn="r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#-Unit #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0988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Bulleted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4BA02859-13E6-5A4B-A1A2-D207A1E10F30}"/>
              </a:ext>
            </a:extLst>
          </p:cNvPr>
          <p:cNvSpPr/>
          <p:nvPr userDrawn="1"/>
        </p:nvSpPr>
        <p:spPr>
          <a:xfrm>
            <a:off x="0" y="4"/>
            <a:ext cx="9144000" cy="1521225"/>
          </a:xfrm>
          <a:prstGeom prst="rect">
            <a:avLst/>
          </a:prstGeom>
          <a:solidFill>
            <a:srgbClr val="448431"/>
          </a:solidFill>
          <a:ln>
            <a:solidFill>
              <a:srgbClr val="57AC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AE50D9DF-B7B2-8B45-8028-6376AD1732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26479" y="887762"/>
            <a:ext cx="3017519" cy="64340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364701-2FEA-435F-9BFD-168F5E88A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142" y="1521229"/>
            <a:ext cx="4142622" cy="4758287"/>
          </a:xfrm>
        </p:spPr>
        <p:txBody>
          <a:bodyPr>
            <a:normAutofit/>
          </a:bodyPr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783" indent="-228594">
              <a:buFont typeface="Arial" panose="020B0604020202020204" pitchFamily="34" charset="0"/>
              <a:buChar char="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2971" indent="-228594">
              <a:buFont typeface="Wingdings" panose="05000000000000000000" pitchFamily="2" charset="2"/>
              <a:buChar char="§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object 3">
            <a:extLst>
              <a:ext uri="{FF2B5EF4-FFF2-40B4-BE49-F238E27FC236}">
                <a16:creationId xmlns:a16="http://schemas.microsoft.com/office/drawing/2014/main" id="{6CEA5E0C-2930-407C-8443-CB06853E723E}"/>
              </a:ext>
            </a:extLst>
          </p:cNvPr>
          <p:cNvSpPr/>
          <p:nvPr userDrawn="1"/>
        </p:nvSpPr>
        <p:spPr>
          <a:xfrm>
            <a:off x="1429788" y="6256657"/>
            <a:ext cx="7714211" cy="45719"/>
          </a:xfrm>
          <a:custGeom>
            <a:avLst/>
            <a:gdLst/>
            <a:ahLst/>
            <a:cxnLst/>
            <a:rect l="l" t="t" r="r" b="b"/>
            <a:pathLst>
              <a:path w="7725409">
                <a:moveTo>
                  <a:pt x="0" y="0"/>
                </a:moveTo>
                <a:lnTo>
                  <a:pt x="7725156" y="0"/>
                </a:lnTo>
              </a:path>
            </a:pathLst>
          </a:custGeom>
          <a:ln w="25908">
            <a:solidFill>
              <a:srgbClr val="57AC40"/>
            </a:solidFill>
          </a:ln>
        </p:spPr>
        <p:txBody>
          <a:bodyPr wrap="square" lIns="0" tIns="0" rIns="0" bIns="0" rtlCol="0"/>
          <a:lstStyle/>
          <a:p>
            <a:endParaRPr sz="18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D67DC53-72A8-46A8-920D-BF4A8C1FD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61" y="5936615"/>
            <a:ext cx="1283061" cy="731520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DD0A62F-ADCE-4FEB-9CDF-E85D05BB343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572000" y="1521229"/>
            <a:ext cx="4256858" cy="4758287"/>
          </a:xfrm>
        </p:spPr>
        <p:txBody>
          <a:bodyPr>
            <a:normAutofit/>
          </a:bodyPr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783" indent="-228594">
              <a:buFont typeface="Arial" panose="020B0604020202020204" pitchFamily="34" charset="0"/>
              <a:buChar char="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2971" indent="-228594">
              <a:buFont typeface="Wingdings" panose="05000000000000000000" pitchFamily="2" charset="2"/>
              <a:buChar char="§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2298109F-D8F3-4DD1-88F2-60D8CD29CB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142" y="320678"/>
            <a:ext cx="5806851" cy="1017672"/>
          </a:xfrm>
        </p:spPr>
        <p:txBody>
          <a:bodyPr>
            <a:normAutofit/>
          </a:bodyPr>
          <a:lstStyle>
            <a:lvl1pPr>
              <a:defRPr sz="4000" b="1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4">
            <a:extLst>
              <a:ext uri="{FF2B5EF4-FFF2-40B4-BE49-F238E27FC236}">
                <a16:creationId xmlns:a16="http://schemas.microsoft.com/office/drawing/2014/main" id="{11734820-5E17-4293-AA0D-490C8DE1B3B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29787" y="6385716"/>
            <a:ext cx="4438997" cy="303212"/>
          </a:xfrm>
        </p:spPr>
        <p:txBody>
          <a:bodyPr anchor="ctr">
            <a:noAutofit/>
          </a:bodyPr>
          <a:lstStyle>
            <a:lvl1pPr marL="0" indent="0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CERT Basic Training Unit #: Unit Name</a:t>
            </a:r>
            <a:endParaRPr lang="en-US" dirty="0"/>
          </a:p>
        </p:txBody>
      </p:sp>
      <p:sp>
        <p:nvSpPr>
          <p:cNvPr id="19" name="Text Placeholder 14">
            <a:extLst>
              <a:ext uri="{FF2B5EF4-FFF2-40B4-BE49-F238E27FC236}">
                <a16:creationId xmlns:a16="http://schemas.microsoft.com/office/drawing/2014/main" id="{CD375BE8-6CDA-4A00-B406-82A2464D071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32567" y="6385716"/>
            <a:ext cx="1803862" cy="303212"/>
          </a:xfrm>
        </p:spPr>
        <p:txBody>
          <a:bodyPr anchor="ctr">
            <a:noAutofit/>
          </a:bodyPr>
          <a:lstStyle>
            <a:lvl1pPr marL="0" indent="0" algn="r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#-Unit #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71804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2074E5C-7F33-744D-828A-63B468ED77EB}"/>
              </a:ext>
            </a:extLst>
          </p:cNvPr>
          <p:cNvSpPr/>
          <p:nvPr userDrawn="1"/>
        </p:nvSpPr>
        <p:spPr>
          <a:xfrm>
            <a:off x="0" y="-2388"/>
            <a:ext cx="9144000" cy="5514975"/>
          </a:xfrm>
          <a:prstGeom prst="rect">
            <a:avLst/>
          </a:prstGeom>
          <a:solidFill>
            <a:srgbClr val="448431"/>
          </a:solidFill>
          <a:ln>
            <a:solidFill>
              <a:srgbClr val="57AC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D28D238-310A-B241-A7E7-152CB9E9AC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4400" y="3672843"/>
            <a:ext cx="8229600" cy="18531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5E2048F-5A58-44FC-BB6B-8004B92565B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92822" y="1122365"/>
            <a:ext cx="8558357" cy="1220787"/>
          </a:xfrm>
        </p:spPr>
        <p:txBody>
          <a:bodyPr anchor="b">
            <a:normAutofit/>
          </a:bodyPr>
          <a:lstStyle>
            <a:lvl1pPr algn="ctr">
              <a:defRPr sz="5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50CA1CA-D78F-4D29-A112-7E5632AB27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438" y="5872795"/>
            <a:ext cx="1283061" cy="731520"/>
          </a:xfrm>
          <a:prstGeom prst="rect">
            <a:avLst/>
          </a:prstGeom>
        </p:spPr>
      </p:pic>
      <p:pic>
        <p:nvPicPr>
          <p:cNvPr id="16" name="Picture 15" descr="A close up of a sign&#10;&#10;Description generated with high confidence">
            <a:extLst>
              <a:ext uri="{FF2B5EF4-FFF2-40B4-BE49-F238E27FC236}">
                <a16:creationId xmlns:a16="http://schemas.microsoft.com/office/drawing/2014/main" id="{A0A1B6DC-BDE1-4350-A720-0DFEEA72163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7098" y="5872795"/>
            <a:ext cx="2058831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951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DB3CC7C-8AC3-B84B-9BE9-3392D349F1BB}"/>
              </a:ext>
            </a:extLst>
          </p:cNvPr>
          <p:cNvSpPr/>
          <p:nvPr userDrawn="1"/>
        </p:nvSpPr>
        <p:spPr>
          <a:xfrm>
            <a:off x="0" y="-2388"/>
            <a:ext cx="9144000" cy="5514975"/>
          </a:xfrm>
          <a:prstGeom prst="rect">
            <a:avLst/>
          </a:prstGeom>
          <a:solidFill>
            <a:srgbClr val="448431"/>
          </a:solidFill>
          <a:ln>
            <a:solidFill>
              <a:srgbClr val="57AC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1ED5D84-B877-A943-8C87-5B77A44AF1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4400" y="3672843"/>
            <a:ext cx="8229600" cy="185318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50CA1CA-D78F-4D29-A112-7E5632AB27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438" y="5872795"/>
            <a:ext cx="1283061" cy="731520"/>
          </a:xfrm>
          <a:prstGeom prst="rect">
            <a:avLst/>
          </a:prstGeom>
        </p:spPr>
      </p:pic>
      <p:pic>
        <p:nvPicPr>
          <p:cNvPr id="16" name="Picture 15" descr="A close up of a sign&#10;&#10;Description generated with high confidence">
            <a:extLst>
              <a:ext uri="{FF2B5EF4-FFF2-40B4-BE49-F238E27FC236}">
                <a16:creationId xmlns:a16="http://schemas.microsoft.com/office/drawing/2014/main" id="{A0A1B6DC-BDE1-4350-A720-0DFEEA72163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7098" y="5872795"/>
            <a:ext cx="2058831" cy="731520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BB55A5C-60F8-44DB-948C-104DD56B3B6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580055"/>
            <a:ext cx="9144000" cy="897140"/>
          </a:xfrm>
        </p:spPr>
        <p:txBody>
          <a:bodyPr anchor="ctr">
            <a:normAutofit/>
          </a:bodyPr>
          <a:lstStyle>
            <a:lvl1pPr marL="0" indent="0" algn="ctr">
              <a:buNone/>
              <a:defRPr sz="5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EB4A5DE-FE85-4060-831F-4535EBE301E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2476500"/>
            <a:ext cx="9144000" cy="7254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3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err="1"/>
              <a:t>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70123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n-Bulleted Intro Text w/P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666A5303-72BF-2E4F-A2AE-19DB2789850B}"/>
              </a:ext>
            </a:extLst>
          </p:cNvPr>
          <p:cNvSpPr/>
          <p:nvPr userDrawn="1"/>
        </p:nvSpPr>
        <p:spPr>
          <a:xfrm>
            <a:off x="0" y="4"/>
            <a:ext cx="9144000" cy="1521225"/>
          </a:xfrm>
          <a:prstGeom prst="rect">
            <a:avLst/>
          </a:prstGeom>
          <a:solidFill>
            <a:srgbClr val="448431"/>
          </a:solidFill>
          <a:ln>
            <a:solidFill>
              <a:srgbClr val="57AC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F75180F7-F67E-2A4A-956D-AEF140B545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26479" y="887762"/>
            <a:ext cx="3017519" cy="64340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364701-2FEA-435F-9BFD-168F5E88A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142" y="1521229"/>
            <a:ext cx="8529600" cy="478114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783" indent="-228594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2971" indent="-228594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‒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160" indent="-228594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ct val="100000"/>
              </a:lnSpc>
              <a:spcBef>
                <a:spcPts val="600"/>
              </a:spcBef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object 3">
            <a:extLst>
              <a:ext uri="{FF2B5EF4-FFF2-40B4-BE49-F238E27FC236}">
                <a16:creationId xmlns:a16="http://schemas.microsoft.com/office/drawing/2014/main" id="{6CEA5E0C-2930-407C-8443-CB06853E723E}"/>
              </a:ext>
            </a:extLst>
          </p:cNvPr>
          <p:cNvSpPr/>
          <p:nvPr userDrawn="1"/>
        </p:nvSpPr>
        <p:spPr>
          <a:xfrm>
            <a:off x="1429788" y="6256657"/>
            <a:ext cx="7714211" cy="45719"/>
          </a:xfrm>
          <a:custGeom>
            <a:avLst/>
            <a:gdLst/>
            <a:ahLst/>
            <a:cxnLst/>
            <a:rect l="l" t="t" r="r" b="b"/>
            <a:pathLst>
              <a:path w="7725409">
                <a:moveTo>
                  <a:pt x="0" y="0"/>
                </a:moveTo>
                <a:lnTo>
                  <a:pt x="7725156" y="0"/>
                </a:lnTo>
              </a:path>
            </a:pathLst>
          </a:custGeom>
          <a:ln w="25908">
            <a:solidFill>
              <a:srgbClr val="57AC40"/>
            </a:solidFill>
          </a:ln>
        </p:spPr>
        <p:txBody>
          <a:bodyPr wrap="square" lIns="0" tIns="0" rIns="0" bIns="0" rtlCol="0"/>
          <a:lstStyle/>
          <a:p>
            <a:endParaRPr sz="18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D67DC53-72A8-46A8-920D-BF4A8C1FD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61" y="5936615"/>
            <a:ext cx="1283061" cy="731520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3AE9D370-B5BD-4A01-BD93-E3AF2518AE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142" y="320678"/>
            <a:ext cx="5806851" cy="1017672"/>
          </a:xfrm>
        </p:spPr>
        <p:txBody>
          <a:bodyPr>
            <a:normAutofit/>
          </a:bodyPr>
          <a:lstStyle>
            <a:lvl1pPr>
              <a:defRPr sz="4000" b="1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8" name="Text Placeholder 14">
            <a:extLst>
              <a:ext uri="{FF2B5EF4-FFF2-40B4-BE49-F238E27FC236}">
                <a16:creationId xmlns:a16="http://schemas.microsoft.com/office/drawing/2014/main" id="{B35CCE95-468E-442E-9ED0-F1EDC09F417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29787" y="6385716"/>
            <a:ext cx="4438997" cy="303212"/>
          </a:xfrm>
        </p:spPr>
        <p:txBody>
          <a:bodyPr anchor="ctr">
            <a:noAutofit/>
          </a:bodyPr>
          <a:lstStyle>
            <a:lvl1pPr marL="0" indent="0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CERT Basic Training Unit #: Unit Name</a:t>
            </a:r>
            <a:endParaRPr lang="en-US" dirty="0"/>
          </a:p>
        </p:txBody>
      </p:sp>
      <p:sp>
        <p:nvSpPr>
          <p:cNvPr id="19" name="Text Placeholder 14">
            <a:extLst>
              <a:ext uri="{FF2B5EF4-FFF2-40B4-BE49-F238E27FC236}">
                <a16:creationId xmlns:a16="http://schemas.microsoft.com/office/drawing/2014/main" id="{C8A4DFD6-6B8A-4783-B624-3D851DA8A11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32567" y="6385716"/>
            <a:ext cx="1803862" cy="303212"/>
          </a:xfrm>
        </p:spPr>
        <p:txBody>
          <a:bodyPr anchor="ctr">
            <a:noAutofit/>
          </a:bodyPr>
          <a:lstStyle>
            <a:lvl1pPr marL="0" indent="0" algn="r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#-Unit #</a:t>
            </a:r>
            <a:endParaRPr lang="en-US" dirty="0"/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16C3AFA8-CF49-4D54-9168-38931552E69B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7789025" y="5881860"/>
            <a:ext cx="1022409" cy="355600"/>
          </a:xfrm>
          <a:ln>
            <a:solidFill>
              <a:srgbClr val="575757"/>
            </a:solidFill>
          </a:ln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PM-123</a:t>
            </a:r>
          </a:p>
        </p:txBody>
      </p:sp>
    </p:spTree>
    <p:extLst>
      <p:ext uri="{BB962C8B-B14F-4D97-AF65-F5344CB8AC3E}">
        <p14:creationId xmlns:p14="http://schemas.microsoft.com/office/powerpoint/2010/main" val="5279090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777C4DE-535A-48A8-B070-52576141C1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Slide Master w/o PM Box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480034-040C-4A73-B481-BC4B843FA1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4842F2-B8CF-4FBB-92F0-1AC6DDF394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1F69BD-0B0C-4866-A0B7-9C9DC31A51B0}" type="datetimeFigureOut">
              <a:rPr lang="en-US" smtClean="0"/>
              <a:t>4/7/2021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EF5D1E-236B-4794-BD1C-A348F44003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CFCAED-1C23-4596-B207-CC261274F5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860692-8B36-4761-9A7C-D6FD3AE4FB2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68229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76" r:id="rId2"/>
    <p:sldLayoutId id="2147483650" r:id="rId3"/>
    <p:sldLayoutId id="2147483667" r:id="rId4"/>
    <p:sldLayoutId id="2147483666" r:id="rId5"/>
    <p:sldLayoutId id="2147483665" r:id="rId6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777C4DE-535A-48A8-B070-52576141C1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Slide Master w/ PM Box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480034-040C-4A73-B481-BC4B843FA1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4842F2-B8CF-4FBB-92F0-1AC6DDF394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1F69BD-0B0C-4866-A0B7-9C9DC31A51B0}" type="datetimeFigureOut">
              <a:rPr lang="en-US" smtClean="0"/>
              <a:t>4/7/2021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EF5D1E-236B-4794-BD1C-A348F44003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CFCAED-1C23-4596-B207-CC261274F5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860692-8B36-4761-9A7C-D6FD3AE4FB2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814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12DF54-290B-4006-9115-CBC77BA83C5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CERT Basic Training</a:t>
            </a:r>
          </a:p>
        </p:txBody>
      </p:sp>
    </p:spTree>
    <p:extLst>
      <p:ext uri="{BB962C8B-B14F-4D97-AF65-F5344CB8AC3E}">
        <p14:creationId xmlns:p14="http://schemas.microsoft.com/office/powerpoint/2010/main" val="20875914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B4BDB8F-D64E-431F-9D16-6AEC619B42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Take Care of Yourself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F2D4BF8-6876-42C9-9B58-5EA5A4981F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dirty="0"/>
              <a:t>Be aware of trauma that can follow a disaster 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dirty="0"/>
              <a:t>Explain to family members and friends what you need:</a:t>
            </a: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en-US" dirty="0"/>
              <a:t>Listen when you want to talk</a:t>
            </a: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en-US" dirty="0"/>
              <a:t>Don’t force yourself to talk until you are ready 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2840D64-B3B6-4B7F-AAFB-FA99A75053F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5-4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B348E8-A3DB-4AFA-8ED7-75AFC168D7B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Basic Training Unit 5: Disaster Psychology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6E6FA9-D727-403D-920E-61F188178BC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5-8</a:t>
            </a:r>
          </a:p>
        </p:txBody>
      </p:sp>
    </p:spTree>
    <p:extLst>
      <p:ext uri="{BB962C8B-B14F-4D97-AF65-F5344CB8AC3E}">
        <p14:creationId xmlns:p14="http://schemas.microsoft.com/office/powerpoint/2010/main" val="25931697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C64A898-B2E1-4E03-A0DC-CAE791BF06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Self-Care Tool Box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EAE852F-573D-4729-919B-5A223E0DC4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dirty="0"/>
              <a:t>This activity provides you with the opportunity to outline a number of self-care tools you can use before and during a crisis so that you are ready to respond during an emergency 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dirty="0"/>
              <a:t>Complete this exercise individually and at your own pace. When everyone has finished, you will have the opportunity to share your responses with the class if you would like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3B98C6B-AC81-45BE-9D36-F51E34DAF25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5-5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3E3645-B004-49F7-9161-9526C6619BD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Basic Training Unit 5: Disaster Psychology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929A31C-A7CE-4ADB-BD6F-8DCD71EA2B4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5-9</a:t>
            </a:r>
          </a:p>
        </p:txBody>
      </p:sp>
    </p:spTree>
    <p:extLst>
      <p:ext uri="{BB962C8B-B14F-4D97-AF65-F5344CB8AC3E}">
        <p14:creationId xmlns:p14="http://schemas.microsoft.com/office/powerpoint/2010/main" val="21084569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4389020-61EF-4DC3-9392-6D48C641E9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How Team Leaders Reduce Stress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D6F543D-0D47-47E3-85D2-A87CEA5BDB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Brief CERT personnel beforehand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Remember CERT is a team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Rest and regroup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Take breaks away from the incident site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Establish a culture of acceptance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Eat properly, stay hydrated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Be aware of changes in teammates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Rotate teams and duties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Phase out workers gradually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Defuse after shift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56D57AC-F10C-4DC6-8604-4D9C5C4F705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5-7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DBC0D3-5499-4746-9019-F1E080D8141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Basic Training Unit 5: Disaster Psychology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BED127A-29C9-4526-B7FB-2B35D6DCE8A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5-10</a:t>
            </a:r>
          </a:p>
        </p:txBody>
      </p:sp>
    </p:spTree>
    <p:extLst>
      <p:ext uri="{BB962C8B-B14F-4D97-AF65-F5344CB8AC3E}">
        <p14:creationId xmlns:p14="http://schemas.microsoft.com/office/powerpoint/2010/main" val="34973866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DB61F34-B3A1-4CC7-A19E-071995E1B0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Emotional Phases of a Crisis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A5C89E3-BA22-49AF-87E0-F0B5B4AA2A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dirty="0"/>
              <a:t>Pre-Disaster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dirty="0"/>
              <a:t>Impact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dirty="0"/>
              <a:t>Heroic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dirty="0"/>
              <a:t>Honeymoon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dirty="0"/>
              <a:t>Disillusionment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dirty="0"/>
              <a:t>Reconstruction</a:t>
            </a:r>
          </a:p>
        </p:txBody>
      </p:sp>
      <p:pic>
        <p:nvPicPr>
          <p:cNvPr id="6" name="Picture 5" descr="Photo: A man appears distressed as he sits with his head in his hands.">
            <a:extLst>
              <a:ext uri="{FF2B5EF4-FFF2-40B4-BE49-F238E27FC236}">
                <a16:creationId xmlns:a16="http://schemas.microsoft.com/office/drawing/2014/main" id="{40C53EDB-416E-4D4C-AB66-776BFD804B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0840" y="1683689"/>
            <a:ext cx="2583454" cy="3915960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DB12BD3-DCCA-42FA-8D8F-0835CD16F3B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5-8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1FB9F3-DBEC-4789-8DEE-3C27A6A6582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Basic Training Unit 5: Disaster Psychology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91D052E-9A81-4585-A361-A6523E14042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5-11</a:t>
            </a:r>
          </a:p>
        </p:txBody>
      </p:sp>
    </p:spTree>
    <p:extLst>
      <p:ext uri="{BB962C8B-B14F-4D97-AF65-F5344CB8AC3E}">
        <p14:creationId xmlns:p14="http://schemas.microsoft.com/office/powerpoint/2010/main" val="16171985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10DC7BD-F84D-4716-85EA-5AAD6452FB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Traumatic Crisis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A0C6C98-0A8E-485C-B3B0-C6BFDD6BAF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dirty="0"/>
              <a:t>A traumatic crisis is an event experienced or witnessed in which people’s ability to cope is overwhelmed by: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/>
              <a:t>Actual or potential death or injury to self or others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/>
              <a:t>Serious injury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/>
              <a:t>Destruction of their homes, neighborhood, or value possessions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/>
              <a:t>Loss of contact with family or close friends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93AF0A2-9CE2-408D-9192-54ACB6AD4B7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5-9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6FEAA0-3AEE-483F-89CA-7596BC4E00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Basic Training Unit 5: Disaster Psychology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0A285BB-69FA-4A3A-948C-691A32E839E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5-12</a:t>
            </a:r>
          </a:p>
        </p:txBody>
      </p:sp>
    </p:spTree>
    <p:extLst>
      <p:ext uri="{BB962C8B-B14F-4D97-AF65-F5344CB8AC3E}">
        <p14:creationId xmlns:p14="http://schemas.microsoft.com/office/powerpoint/2010/main" val="22740170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3EC6CBF-138D-4190-A795-2CC21E074B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Effects of Traumatic Stress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EAC0EC2-E737-4B9A-A26E-796F213C05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dirty="0"/>
              <a:t>Traumatic stress may affect: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/>
              <a:t>Cognitive functioning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/>
              <a:t>Physical health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/>
              <a:t>Interpersonal relationships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C5293FC-5ACB-41B5-9A87-97EF2EACD48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5-9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7A9C5B-61E4-4A84-AE97-E4A9365624B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Basic Training Unit 5: Disaster Psychology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4691A04-8D16-44F3-B2DF-496B621E8A1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5-13</a:t>
            </a:r>
          </a:p>
        </p:txBody>
      </p:sp>
    </p:spTree>
    <p:extLst>
      <p:ext uri="{BB962C8B-B14F-4D97-AF65-F5344CB8AC3E}">
        <p14:creationId xmlns:p14="http://schemas.microsoft.com/office/powerpoint/2010/main" val="32622406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94C41D3-5CF2-447A-B543-CFC6038987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Mediating Factors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06066E-91C7-4F6A-A7D4-1B3358FA5D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dirty="0"/>
              <a:t>Prior experience with a similar event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dirty="0"/>
              <a:t>Intensity of disruption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dirty="0"/>
              <a:t>Individual feelings about event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dirty="0"/>
              <a:t>Emotional strength of individual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dirty="0"/>
              <a:t>Length of time since event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C2F90D8-3B96-41A9-B855-E13B6DF8B0B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5-9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493FFC-3E23-4A25-AB67-3782DE0FA53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Basic Training Unit 5: Disaster Psychology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29688EB-CDF8-491C-A3A6-444501574FB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5-14</a:t>
            </a:r>
          </a:p>
        </p:txBody>
      </p:sp>
    </p:spTree>
    <p:extLst>
      <p:ext uri="{BB962C8B-B14F-4D97-AF65-F5344CB8AC3E}">
        <p14:creationId xmlns:p14="http://schemas.microsoft.com/office/powerpoint/2010/main" val="13469109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08460D9-D92D-473E-934E-A82C441F9B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Stabilizing Survivors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4F27F37-A918-4E9E-8EEC-90D56AAD53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dirty="0"/>
              <a:t>Assess survivors for injury or shock 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dirty="0"/>
              <a:t>Get uninjured people to help 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dirty="0"/>
              <a:t>Provide support by listening and empathizing 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dirty="0"/>
              <a:t>Help survivors connect with natural support systems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2E77812-5E47-409D-83F8-2A9FA0159C2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5-10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2E4E2E-73B8-47AA-9519-FE13EFC02FE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Basic Training Unit 5: Disaster Psychology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4E45067-160F-4818-991B-57246D77763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5-15</a:t>
            </a:r>
          </a:p>
        </p:txBody>
      </p:sp>
    </p:spTree>
    <p:extLst>
      <p:ext uri="{BB962C8B-B14F-4D97-AF65-F5344CB8AC3E}">
        <p14:creationId xmlns:p14="http://schemas.microsoft.com/office/powerpoint/2010/main" val="29349190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13E5E85-EFD9-46A2-BE55-8D3D898E2E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Listen, Protect, Connect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53192A5-E33B-4205-BE9D-559B2E91BB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dirty="0"/>
              <a:t>Listen to survivors and pay attention to what they say 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dirty="0"/>
              <a:t>Help survivors feel protected by providing support 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dirty="0"/>
              <a:t>Connect survivors to friends and loved ones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686D5A-1BB4-412A-BD8F-9C95F8D314A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5-10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223F1E-675D-4763-84EA-ED96DA2EF9B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Basic Training Unit 5: Disaster Psychology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7E938CE-95B2-4F7D-8A38-0D800EA5DE0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5-16</a:t>
            </a:r>
          </a:p>
        </p:txBody>
      </p:sp>
    </p:spTree>
    <p:extLst>
      <p:ext uri="{BB962C8B-B14F-4D97-AF65-F5344CB8AC3E}">
        <p14:creationId xmlns:p14="http://schemas.microsoft.com/office/powerpoint/2010/main" val="32463970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C54BB1A-E08E-4CF8-8E50-471760C609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How to Be an Empathetic Listener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39D7DD7-B678-442D-96DA-1BF36E71E4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dirty="0"/>
              <a:t>Put yourself in the speaker’s shoes 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dirty="0"/>
              <a:t>Listen for meaning, not just words 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dirty="0"/>
              <a:t>Pay attention to nonverbal communication 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dirty="0"/>
              <a:t>Paraphrase the speaker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8437A91-1AE5-4A60-A087-EDC897C2ACF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5-11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DA9F85-5555-4375-8D74-804D7E3085E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Basic Training Unit 5: Disaster Psychology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F4F573C-5249-4F1B-9652-84F15D7E3B2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5-17</a:t>
            </a:r>
          </a:p>
        </p:txBody>
      </p:sp>
    </p:spTree>
    <p:extLst>
      <p:ext uri="{BB962C8B-B14F-4D97-AF65-F5344CB8AC3E}">
        <p14:creationId xmlns:p14="http://schemas.microsoft.com/office/powerpoint/2010/main" val="4133682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A3C0031-42D6-441C-A594-0015F411E8F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384788" y="1647833"/>
            <a:ext cx="7886700" cy="1325563"/>
          </a:xfrm>
        </p:spPr>
        <p:txBody>
          <a:bodyPr/>
          <a:lstStyle/>
          <a:p>
            <a:pPr rtl="0" eaLnBrk="1" latinLnBrk="0" hangingPunct="1"/>
            <a:r>
              <a:rPr lang="en-US" sz="5000" b="1" kern="1200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CERT Basic Training</a:t>
            </a:r>
            <a:endParaRPr lang="en-US" dirty="0">
              <a:effectLst/>
            </a:endParaRPr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DEAD7A-F58C-4D84-9231-CCF7C7478C4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Unit 5: Disaster Psychology</a:t>
            </a:r>
          </a:p>
        </p:txBody>
      </p:sp>
    </p:spTree>
    <p:extLst>
      <p:ext uri="{BB962C8B-B14F-4D97-AF65-F5344CB8AC3E}">
        <p14:creationId xmlns:p14="http://schemas.microsoft.com/office/powerpoint/2010/main" val="12135927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AD122CA-BAE6-4D92-9734-CB5DE16791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Not to Say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1BF03D8-A5B8-4C41-B34D-BA64B7A0FB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dirty="0"/>
              <a:t>“I understand ”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dirty="0"/>
              <a:t>“Don’t feel bad ”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dirty="0"/>
              <a:t>“You’re strong ”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dirty="0"/>
              <a:t>“You’ll get through this ”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dirty="0"/>
              <a:t>“Don’t cry ”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78E1D3C4-F528-4FF4-9555-5380ECE3736E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en-US" dirty="0"/>
              <a:t>“It’s God’s will ”</a:t>
            </a:r>
          </a:p>
          <a:p>
            <a:r>
              <a:rPr lang="en-US" dirty="0"/>
              <a:t>“It could be worse ”</a:t>
            </a:r>
          </a:p>
          <a:p>
            <a:r>
              <a:rPr lang="en-US" dirty="0"/>
              <a:t>“At least you still have…”</a:t>
            </a:r>
          </a:p>
          <a:p>
            <a:r>
              <a:rPr lang="en-US" dirty="0"/>
              <a:t>“Everything will be okay”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6EAF5BF-5211-48DE-B1B3-F6D09C5F1CE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5-12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954A81E-CA5D-4318-8829-0E2041D9AAB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Basic Training Unit 5: Disaster Psychology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9A469E8-6340-44AE-ACF0-DC57D2712D6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5-18</a:t>
            </a:r>
          </a:p>
        </p:txBody>
      </p:sp>
    </p:spTree>
    <p:extLst>
      <p:ext uri="{BB962C8B-B14F-4D97-AF65-F5344CB8AC3E}">
        <p14:creationId xmlns:p14="http://schemas.microsoft.com/office/powerpoint/2010/main" val="13670633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5EE1301-6406-4E79-8163-1EE16DDA37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Say This Instead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124D73B-ADE1-49C7-8830-6631F05FE0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dirty="0"/>
              <a:t>“I’m sorry for your pain ”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dirty="0"/>
              <a:t>“I’m so sorry this has happened ”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dirty="0"/>
              <a:t>“Is it all right if I help you with…?”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dirty="0"/>
              <a:t>“I can’t imagine what this is like for you ”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dirty="0"/>
              <a:t>“What do you need?”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6B4B2FF-8535-4B42-AC17-7015E7C3D98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5-12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423701-8285-430E-9DC2-4C98830FB19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Basic Training Unit 5: Disaster Psychology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1E261A-3869-4285-A917-F13F6D56169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5-19</a:t>
            </a:r>
          </a:p>
        </p:txBody>
      </p:sp>
    </p:spTree>
    <p:extLst>
      <p:ext uri="{BB962C8B-B14F-4D97-AF65-F5344CB8AC3E}">
        <p14:creationId xmlns:p14="http://schemas.microsoft.com/office/powerpoint/2010/main" val="5638433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0D0E48A-B310-465A-849E-E0AAA350C7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Managing the Death Scene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61B9500-4BA4-4B7A-8A13-AF8B0F641A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dirty="0"/>
              <a:t>Cover the body; treat it with respect 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dirty="0"/>
              <a:t>Follow local laws and protocols 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dirty="0"/>
              <a:t>Talk with local authorities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D11238D-FE55-4FC0-99F0-5BD85CD6F9B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5-12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B8C5A51-57B2-4292-BDBD-80D0CACAA72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Basic Training Unit 5: Disaster Psychology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C66F816-4D2D-4B63-B0EA-AF15228B4B8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5-20</a:t>
            </a:r>
          </a:p>
        </p:txBody>
      </p:sp>
    </p:spTree>
    <p:extLst>
      <p:ext uri="{BB962C8B-B14F-4D97-AF65-F5344CB8AC3E}">
        <p14:creationId xmlns:p14="http://schemas.microsoft.com/office/powerpoint/2010/main" val="8783366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7076BFE-C120-447F-9E58-E38CDE779B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Unit Summary</a:t>
            </a:r>
            <a:r>
              <a:rPr lang="en-US" sz="800" dirty="0"/>
              <a:t> </a:t>
            </a:r>
            <a:r>
              <a:rPr lang="en-US" sz="800" dirty="0">
                <a:solidFill>
                  <a:srgbClr val="448431"/>
                </a:solidFill>
              </a:rPr>
              <a:t>(Unit 5)</a:t>
            </a:r>
            <a:endParaRPr lang="en-US" dirty="0">
              <a:solidFill>
                <a:srgbClr val="448431"/>
              </a:solidFill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249A983-71C2-4A04-B6C7-F1EC17C54C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Prepare yourself, as rescues may be unpleasant and uncomfortable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Know the psychological and physiological symptoms of trauma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Understand the six emotional phases of a disaster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Take steps to reduce stress, which affects cognition, health, and interactions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Stabilize individuals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Listen, protect, and connect to support survivors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Be an empathetic listener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4C0A9E8-CDE0-4227-9AB4-B8FC0953E6B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5-13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4BCEE0-56D0-42A1-B9D9-BCE3E0B29D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Basic Training Unit 5: Disaster Psychology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467C9D4-7477-40A9-8144-A84F1FA552E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5-21</a:t>
            </a:r>
          </a:p>
        </p:txBody>
      </p:sp>
    </p:spTree>
    <p:extLst>
      <p:ext uri="{BB962C8B-B14F-4D97-AF65-F5344CB8AC3E}">
        <p14:creationId xmlns:p14="http://schemas.microsoft.com/office/powerpoint/2010/main" val="16146861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D9275BF-6545-4274-B80A-856035B295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Homework Assignment</a:t>
            </a:r>
            <a:r>
              <a:rPr lang="en-US" sz="800" dirty="0"/>
              <a:t> </a:t>
            </a:r>
            <a:r>
              <a:rPr lang="en-US" sz="800" dirty="0">
                <a:solidFill>
                  <a:srgbClr val="448431"/>
                </a:solidFill>
              </a:rPr>
              <a:t>(Unit 5)</a:t>
            </a:r>
            <a:endParaRPr lang="en-US" dirty="0">
              <a:solidFill>
                <a:srgbClr val="448431"/>
              </a:solidFill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5911A3A-F28F-4402-A0C9-7A55A6AF1E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dirty="0"/>
              <a:t>Read unit to be covered in next session 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dirty="0"/>
              <a:t>Bring necessary supplies to next session 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dirty="0"/>
              <a:t>Wear appropriate clothes to next session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19DC182-1392-49F6-BDF9-3BA58D3D894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5-13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336AEC-1106-4EC5-A638-D5FB450F5AF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Basic Training Unit 5: Disaster Psychology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459582F-7C67-4AC4-8DAB-F51420E9396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5-22</a:t>
            </a:r>
          </a:p>
        </p:txBody>
      </p:sp>
    </p:spTree>
    <p:extLst>
      <p:ext uri="{BB962C8B-B14F-4D97-AF65-F5344CB8AC3E}">
        <p14:creationId xmlns:p14="http://schemas.microsoft.com/office/powerpoint/2010/main" val="33832373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D0BD481-8A03-463B-B92A-26F05447A3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Unit</a:t>
            </a:r>
            <a:r>
              <a:rPr lang="en-US" sz="800" dirty="0">
                <a:solidFill>
                  <a:srgbClr val="448431"/>
                </a:solidFill>
              </a:rPr>
              <a:t> 5 </a:t>
            </a:r>
            <a:r>
              <a:rPr lang="en-US" dirty="0"/>
              <a:t>Objectives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F79E4F0-E8F6-4BFD-9FE8-D0E436B3DA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Understand disaster trauma for survivors and rescuers, including CERT volunteers </a:t>
            </a:r>
          </a:p>
          <a:p>
            <a:r>
              <a:rPr lang="en-US" dirty="0"/>
              <a:t>List steps to take for personal and team well-being </a:t>
            </a:r>
          </a:p>
          <a:p>
            <a:r>
              <a:rPr lang="en-US" dirty="0"/>
              <a:t>Demonstrate key steps to apply when providing aid to someone with survivor’s trauma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94FBDEC-3F97-4C56-8E47-D2497A332D9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5-1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EE2CA4-52A0-4DDC-922B-A2E116D6F12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Basic Training Unit 5: Disaster Psychology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EF81122-9107-4124-8060-267A4137291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5-1</a:t>
            </a:r>
          </a:p>
        </p:txBody>
      </p:sp>
    </p:spTree>
    <p:extLst>
      <p:ext uri="{BB962C8B-B14F-4D97-AF65-F5344CB8AC3E}">
        <p14:creationId xmlns:p14="http://schemas.microsoft.com/office/powerpoint/2010/main" val="34282303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7FD8092-B981-4437-B420-16E88F7529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Causes of Disaster Reactions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5CA4921-4880-4BA2-8428-908A4D517A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Dealing with your own personal losses</a:t>
            </a:r>
          </a:p>
          <a:p>
            <a:r>
              <a:rPr lang="en-US" dirty="0"/>
              <a:t>Working in your neighborhood</a:t>
            </a:r>
          </a:p>
          <a:p>
            <a:r>
              <a:rPr lang="en-US" dirty="0"/>
              <a:t>Assisting neighbors, friends, or coworkers who have also been injured</a:t>
            </a:r>
          </a:p>
          <a:p>
            <a:r>
              <a:rPr lang="en-US" dirty="0"/>
              <a:t>Feeling unsafe and insecure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3EA74EF-3AEB-41B2-97C5-662BE0DBEF7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5-2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BA3AC63-39B8-4478-95C1-9394E95BCE5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Basic Training Unit 5: Disaster Psychology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FB86627-EDFB-433E-8949-49216BE99AF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5-2</a:t>
            </a:r>
          </a:p>
        </p:txBody>
      </p:sp>
    </p:spTree>
    <p:extLst>
      <p:ext uri="{BB962C8B-B14F-4D97-AF65-F5344CB8AC3E}">
        <p14:creationId xmlns:p14="http://schemas.microsoft.com/office/powerpoint/2010/main" val="30339055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57C062F-CCF5-4B0D-BC35-56A5C361C3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Five Fs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E96FB13-D8FC-4C95-93DE-2F5190DC7B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Freeze: </a:t>
            </a:r>
            <a:r>
              <a:rPr lang="en-US" dirty="0"/>
              <a:t>“Stop, look, and listen,” or be on guard and watchful </a:t>
            </a:r>
          </a:p>
          <a:p>
            <a:r>
              <a:rPr lang="en-US" b="1" dirty="0"/>
              <a:t>Flight: </a:t>
            </a:r>
            <a:r>
              <a:rPr lang="en-US" dirty="0"/>
              <a:t>Flee </a:t>
            </a:r>
          </a:p>
          <a:p>
            <a:r>
              <a:rPr lang="en-US" b="1" dirty="0"/>
              <a:t>Fight: </a:t>
            </a:r>
            <a:r>
              <a:rPr lang="en-US" dirty="0"/>
              <a:t>Attempt to combat the threat </a:t>
            </a:r>
          </a:p>
          <a:p>
            <a:r>
              <a:rPr lang="en-US" b="1" dirty="0"/>
              <a:t>Fright: </a:t>
            </a:r>
            <a:r>
              <a:rPr lang="en-US" dirty="0"/>
              <a:t>Tonic immobility when in contact with a predator, or playing dead </a:t>
            </a:r>
          </a:p>
          <a:p>
            <a:r>
              <a:rPr lang="en-US" b="1" dirty="0"/>
              <a:t>Faint: </a:t>
            </a:r>
            <a:r>
              <a:rPr lang="en-US" dirty="0"/>
              <a:t>Fear-induced fainting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D1F6F0-80FE-49D0-8689-99506F6F373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5-2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54FBA3-348C-40B4-AB4A-841E000699C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Basic Training Unit 5: Disaster Psychology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17B1DB9-F21F-470D-9D00-04979C8DB80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5-3</a:t>
            </a:r>
          </a:p>
        </p:txBody>
      </p:sp>
    </p:spTree>
    <p:extLst>
      <p:ext uri="{BB962C8B-B14F-4D97-AF65-F5344CB8AC3E}">
        <p14:creationId xmlns:p14="http://schemas.microsoft.com/office/powerpoint/2010/main" val="38829686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BF590DF-9E80-4D97-B163-9FC840FF4B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Psychological Symptoms of Trauma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0265D01-9E42-43B4-BCEE-CCBE103520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dirty="0"/>
              <a:t>Emotional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dirty="0"/>
              <a:t>Cognitive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dirty="0"/>
              <a:t>Spiritual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3065BEA-E513-40F8-B822-6FCD66DAF5D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5-2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D2053F-429F-4F56-867D-81D25F8C017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Basic Training Unit 5: Disaster Psychology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A96BFCA-5624-4E94-82A4-9505599F813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5-4</a:t>
            </a:r>
          </a:p>
        </p:txBody>
      </p:sp>
    </p:spTree>
    <p:extLst>
      <p:ext uri="{BB962C8B-B14F-4D97-AF65-F5344CB8AC3E}">
        <p14:creationId xmlns:p14="http://schemas.microsoft.com/office/powerpoint/2010/main" val="9356542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B21D505-86B7-44B1-9FD3-2468646AE3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Physical Symptoms of Trauma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02A09AF-2CE2-4525-ABF8-CB97DDC04D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dirty="0"/>
              <a:t>Loss of appetite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dirty="0"/>
              <a:t>Headaches or chest pain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dirty="0"/>
              <a:t>Diarrhea, stomach pain, or nausea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dirty="0"/>
              <a:t>Hyperactivity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dirty="0"/>
              <a:t>Increase in drug consumption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dirty="0"/>
              <a:t>Nightmares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dirty="0"/>
              <a:t>Insomnia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dirty="0"/>
              <a:t>Fatigue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AB36133-7714-4ADF-A68F-9DF5639526E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5-3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0531B3-FF56-495E-8D77-502D0E62B80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Basic Training Unit 5: Disaster Psychology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8C6F520-094A-477B-B494-D8613C85415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5-5</a:t>
            </a:r>
          </a:p>
        </p:txBody>
      </p:sp>
    </p:spTree>
    <p:extLst>
      <p:ext uri="{BB962C8B-B14F-4D97-AF65-F5344CB8AC3E}">
        <p14:creationId xmlns:p14="http://schemas.microsoft.com/office/powerpoint/2010/main" val="8504733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07D40C4-B038-474D-91B3-3DEF6E594F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Team Well-Being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EA73643-73B0-4E99-976C-0FE4FE86C7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dirty="0"/>
              <a:t>Actions can be taken before, during, and after an incident to help manage emotional impact of disaster response work 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dirty="0"/>
              <a:t>Knowing possible psychological and physiological symptoms of disaster trauma helps manage impact 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dirty="0"/>
              <a:t>Learn to manage stress:</a:t>
            </a: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en-US" dirty="0"/>
              <a:t>CERT volunteers for themselves</a:t>
            </a: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en-US" dirty="0"/>
              <a:t>CERT leaders during response 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FA20BFB-2A37-4AC3-A7A7-557ECA8085B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5-4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727B14-E051-44C4-B147-447F525593E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Basic Training Unit 5: Disaster Psychology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D6DB8DC-C40A-4716-8832-7C20C679015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5-6</a:t>
            </a:r>
          </a:p>
        </p:txBody>
      </p:sp>
    </p:spTree>
    <p:extLst>
      <p:ext uri="{BB962C8B-B14F-4D97-AF65-F5344CB8AC3E}">
        <p14:creationId xmlns:p14="http://schemas.microsoft.com/office/powerpoint/2010/main" val="3522801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86DD448-696A-492B-BED6-44290765DA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Reduce Stress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0C236C3-A52D-464D-B720-49583C91C2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dirty="0"/>
              <a:t>Get enough sleep 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dirty="0"/>
              <a:t>Exercise regularly 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dirty="0"/>
              <a:t>Eat a balanced diet 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dirty="0"/>
              <a:t>Balance work, play, and rest 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dirty="0"/>
              <a:t>Allow yourself to receive as well as give 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dirty="0"/>
              <a:t>Connect with others 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dirty="0"/>
              <a:t>Use spiritual resources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16793CA-635A-41D8-96C3-2D8E96593C6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5-4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1549F2-8E62-40E1-B6D6-62C4A18B3A2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Basic Training Unit 5: Disaster Psychology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7128C2-760D-4F23-8780-B703F038B83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5-7</a:t>
            </a:r>
          </a:p>
        </p:txBody>
      </p:sp>
    </p:spTree>
    <p:extLst>
      <p:ext uri="{BB962C8B-B14F-4D97-AF65-F5344CB8AC3E}">
        <p14:creationId xmlns:p14="http://schemas.microsoft.com/office/powerpoint/2010/main" val="13483070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RTPPTTmplt20190319" id="{D722C5DE-2F57-4455-BD5B-B112E512D8C7}" vid="{1F66F116-B1E9-46B5-B201-57AD9513C66B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RTPPTTmplt20190319" id="{D722C5DE-2F57-4455-BD5B-B112E512D8C7}" vid="{C04B925E-061A-4622-B6DB-8886051063CE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8FE5F7B7910C4D8144887B4C3EC5DA" ma:contentTypeVersion="8" ma:contentTypeDescription="Create a new document." ma:contentTypeScope="" ma:versionID="0f4aa0be5aac37cfe6b302b3dcac7b10">
  <xsd:schema xmlns:xsd="http://www.w3.org/2001/XMLSchema" xmlns:xs="http://www.w3.org/2001/XMLSchema" xmlns:p="http://schemas.microsoft.com/office/2006/metadata/properties" xmlns:ns2="cd7a79f3-a22f-4b0a-abe2-9eca9b7c463e" xmlns:ns3="ec9525e3-0e26-41e5-be28-2227dc64c83e" targetNamespace="http://schemas.microsoft.com/office/2006/metadata/properties" ma:root="true" ma:fieldsID="1d090e8eba2147705143ba426f1acea8" ns2:_="" ns3:_="">
    <xsd:import namespace="cd7a79f3-a22f-4b0a-abe2-9eca9b7c463e"/>
    <xsd:import namespace="ec9525e3-0e26-41e5-be28-2227dc64c83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7a79f3-a22f-4b0a-abe2-9eca9b7c463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c9525e3-0e26-41e5-be28-2227dc64c83e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92231E3-016F-4B17-AC09-DB5F282D3AC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A6A4D33-D01D-4212-B3C6-A4E181DF749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d7a79f3-a22f-4b0a-abe2-9eca9b7c463e"/>
    <ds:schemaRef ds:uri="ec9525e3-0e26-41e5-be28-2227dc64c83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5DD7AE4-83D3-421C-A1C5-EED6632DACD5}">
  <ds:schemaRefs>
    <ds:schemaRef ds:uri="http://schemas.microsoft.com/office/2006/documentManagement/types"/>
    <ds:schemaRef ds:uri="http://www.w3.org/XML/1998/namespace"/>
    <ds:schemaRef ds:uri="http://purl.org/dc/terms/"/>
    <ds:schemaRef ds:uri="ec9525e3-0e26-41e5-be28-2227dc64c83e"/>
    <ds:schemaRef ds:uri="http://schemas.microsoft.com/office/infopath/2007/PartnerControls"/>
    <ds:schemaRef ds:uri="http://schemas.openxmlformats.org/package/2006/metadata/core-properties"/>
    <ds:schemaRef ds:uri="cd7a79f3-a22f-4b0a-abe2-9eca9b7c463e"/>
    <ds:schemaRef ds:uri="http://purl.org/dc/elements/1.1/"/>
    <ds:schemaRef ds:uri="http://schemas.microsoft.com/office/2006/metadata/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CERTPPTTmplt</Template>
  <TotalTime>3291</TotalTime>
  <Words>1024</Words>
  <Application>Microsoft Office PowerPoint</Application>
  <PresentationFormat>On-screen Show (4:3)</PresentationFormat>
  <Paragraphs>200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Arial</vt:lpstr>
      <vt:lpstr>Calibri</vt:lpstr>
      <vt:lpstr>Calibri Light</vt:lpstr>
      <vt:lpstr>Wingdings</vt:lpstr>
      <vt:lpstr>Office Theme</vt:lpstr>
      <vt:lpstr>1_Office Theme</vt:lpstr>
      <vt:lpstr>CERT Basic Training</vt:lpstr>
      <vt:lpstr>CERT Basic Training </vt:lpstr>
      <vt:lpstr>Unit 5 Objectives</vt:lpstr>
      <vt:lpstr>Causes of Disaster Reactions</vt:lpstr>
      <vt:lpstr>The Five Fs</vt:lpstr>
      <vt:lpstr>Psychological Symptoms of Trauma</vt:lpstr>
      <vt:lpstr>Physical Symptoms of Trauma</vt:lpstr>
      <vt:lpstr>Team Well-Being</vt:lpstr>
      <vt:lpstr>How to Reduce Stress</vt:lpstr>
      <vt:lpstr>Take Care of Yourself</vt:lpstr>
      <vt:lpstr>Self-Care Tool Box</vt:lpstr>
      <vt:lpstr>How Team Leaders Reduce Stress</vt:lpstr>
      <vt:lpstr>Emotional Phases of a Crisis</vt:lpstr>
      <vt:lpstr>Traumatic Crisis</vt:lpstr>
      <vt:lpstr>Effects of Traumatic Stress</vt:lpstr>
      <vt:lpstr>Mediating Factors</vt:lpstr>
      <vt:lpstr>Stabilizing Survivors</vt:lpstr>
      <vt:lpstr>Listen, Protect, Connect</vt:lpstr>
      <vt:lpstr>How to Be an Empathetic Listener</vt:lpstr>
      <vt:lpstr>What Not to Say</vt:lpstr>
      <vt:lpstr>Say This Instead</vt:lpstr>
      <vt:lpstr>Managing the Death Scene</vt:lpstr>
      <vt:lpstr>Unit Summary (Unit 5)</vt:lpstr>
      <vt:lpstr>Homework Assignment (Unit 5)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Kendall</dc:creator>
  <cp:lastModifiedBy>Akers, Ryan</cp:lastModifiedBy>
  <cp:revision>758</cp:revision>
  <dcterms:created xsi:type="dcterms:W3CDTF">2019-04-19T15:08:43Z</dcterms:created>
  <dcterms:modified xsi:type="dcterms:W3CDTF">2021-04-07T21:28:03Z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0x010100798FE5F7B7910C4D8144887B4C3EC5DA</vt:lpwstr>
  </property>
</Properties>
</file>